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0A21F-CFC9-498D-9DD5-D66B1D2E208A}" type="datetimeFigureOut">
              <a:rPr lang="pl-PL" smtClean="0"/>
              <a:pPr/>
              <a:t>2016-06-09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61BE9-59AA-4E17-AB61-B05F3A4574A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images (9).jpg"/>
          <p:cNvPicPr>
            <a:picLocks noChangeAspect="1"/>
          </p:cNvPicPr>
          <p:nvPr/>
        </p:nvPicPr>
        <p:blipFill>
          <a:blip r:embed="rId2" cstate="print">
            <a:lum bright="1000"/>
          </a:blip>
          <a:stretch>
            <a:fillRect/>
          </a:stretch>
        </p:blipFill>
        <p:spPr>
          <a:xfrm>
            <a:off x="-23567" y="0"/>
            <a:ext cx="9191134" cy="68580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528" y="2679055"/>
            <a:ext cx="8496944" cy="1470025"/>
          </a:xfrm>
        </p:spPr>
        <p:txBody>
          <a:bodyPr>
            <a:normAutofit fontScale="90000"/>
          </a:bodyPr>
          <a:lstStyle/>
          <a:p>
            <a:r>
              <a:rPr lang="pl-PL" sz="5300" b="1" dirty="0"/>
              <a:t>Zasady pierwszeństwa przejazdu na skrzyżowaniach</a:t>
            </a:r>
            <a:r>
              <a:rPr lang="pl-PL" b="1" dirty="0"/>
              <a:t/>
            </a:r>
            <a:br>
              <a:rPr lang="pl-PL" b="1" dirty="0"/>
            </a:b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images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476672"/>
            <a:ext cx="3471814" cy="1944216"/>
          </a:xfrm>
        </p:spPr>
      </p:pic>
      <p:pic>
        <p:nvPicPr>
          <p:cNvPr id="5" name="Obraz 4" descr="images (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3284984"/>
            <a:ext cx="3462191" cy="2376264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4283968" y="404664"/>
            <a:ext cx="46085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Pojazd C jest na drodze z pierwszeństwem i jedzie pierwszy.</a:t>
            </a:r>
          </a:p>
          <a:p>
            <a:r>
              <a:rPr lang="pl-PL" dirty="0" smtClean="0"/>
              <a:t>Pojazdy A i B są na drodze podporządkowanej. Pojazd B skręca w lewo i ustępuje pierwszeństwa pojazdowi A jadącemu na wprost.</a:t>
            </a:r>
          </a:p>
          <a:p>
            <a:r>
              <a:rPr lang="pl-PL" dirty="0" smtClean="0"/>
              <a:t>Kolejność przejazdu:  C, A, B.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283968" y="3485907"/>
            <a:ext cx="45365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Pojazdy 2 i 4 są na drodze z pierwszeństwem. Pierwszy pojedzie pojazd szynowy 4, drugi pojazd 2.</a:t>
            </a:r>
          </a:p>
          <a:p>
            <a:r>
              <a:rPr lang="pl-PL" dirty="0" smtClean="0"/>
              <a:t>Pojazdy 1 i 3 są na drodze podporządkowanej. Pojazd 1 ustępuje pierwszeństwa pojazdowi 3 jadącemu na wprost.</a:t>
            </a:r>
          </a:p>
          <a:p>
            <a:r>
              <a:rPr lang="pl-PL" dirty="0" smtClean="0"/>
              <a:t>Kolejność przejazdu : 4, 2, 3, 1.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Rondo to szczególny przypadek skrzyżowania oznakowany znakiem: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 descr="images (10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2852936"/>
            <a:ext cx="2143125" cy="2143125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3779912" y="3573016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 smtClean="0"/>
              <a:t>lub</a:t>
            </a:r>
            <a:endParaRPr lang="pl-PL" sz="4000" dirty="0"/>
          </a:p>
        </p:txBody>
      </p:sp>
      <p:pic>
        <p:nvPicPr>
          <p:cNvPr id="8" name="Obraz 7" descr="pobrane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136" y="1916832"/>
            <a:ext cx="1994520" cy="3739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3707904" y="694437"/>
            <a:ext cx="5112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Rowerzysta  A ustępuje pierwszeństwa pojazdowi B nadjeżdżającemu z prawej strony. </a:t>
            </a:r>
          </a:p>
          <a:p>
            <a:r>
              <a:rPr lang="pl-PL" dirty="0" smtClean="0"/>
              <a:t>Kolejność przejazdu: B, A.</a:t>
            </a:r>
            <a:endParaRPr lang="pl-PL" dirty="0"/>
          </a:p>
        </p:txBody>
      </p:sp>
      <p:pic>
        <p:nvPicPr>
          <p:cNvPr id="9" name="Obraz 8" descr="images (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88640"/>
            <a:ext cx="2952328" cy="1957437"/>
          </a:xfrm>
          <a:prstGeom prst="rect">
            <a:avLst/>
          </a:prstGeom>
        </p:spPr>
      </p:pic>
      <p:pic>
        <p:nvPicPr>
          <p:cNvPr id="10" name="Obraz 9" descr="images (8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348880"/>
            <a:ext cx="2952328" cy="2018872"/>
          </a:xfrm>
          <a:prstGeom prst="rect">
            <a:avLst/>
          </a:prstGeom>
        </p:spPr>
      </p:pic>
      <p:pic>
        <p:nvPicPr>
          <p:cNvPr id="11" name="Obraz 10" descr="images (6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4581128"/>
            <a:ext cx="2952328" cy="2000662"/>
          </a:xfrm>
          <a:prstGeom prst="rect">
            <a:avLst/>
          </a:prstGeom>
        </p:spPr>
      </p:pic>
      <p:sp>
        <p:nvSpPr>
          <p:cNvPr id="12" name="pole tekstowe 11"/>
          <p:cNvSpPr txBox="1"/>
          <p:nvPr/>
        </p:nvSpPr>
        <p:spPr>
          <a:xfrm>
            <a:off x="3707904" y="2732727"/>
            <a:ext cx="511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Pojazd uprzywilejowany B przejedzie jako pierwszy. Rowerzysta  A przejedzie drugi, pojazd  C jako trzeci, gdyż wyjeżdża z dogi podporządkowanej. </a:t>
            </a:r>
          </a:p>
          <a:p>
            <a:r>
              <a:rPr lang="pl-PL" dirty="0" smtClean="0"/>
              <a:t>Kolejność przejazdu: B, A, C.</a:t>
            </a:r>
            <a:endParaRPr lang="pl-PL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3779912" y="5036983"/>
            <a:ext cx="51125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Pojazd szynowy będący na rondzie przejedzie jako pierwszy. Rowerzysta  A przejedzie drugi, pojazd  szynowy C jako trzeci, gdyż wyjeżdża z drogi podporządkowanej. </a:t>
            </a:r>
          </a:p>
          <a:p>
            <a:r>
              <a:rPr lang="pl-PL" dirty="0" smtClean="0"/>
              <a:t>Kolejność przejazdu:  A, C, B.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Skrzyżowania z ruchem kierowanym sygnalizacją świetlną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932040" y="2780928"/>
            <a:ext cx="41044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1 – stój</a:t>
            </a:r>
          </a:p>
          <a:p>
            <a:r>
              <a:rPr lang="pl-PL" sz="2800" dirty="0" smtClean="0"/>
              <a:t>2 – przygotuj się</a:t>
            </a:r>
          </a:p>
          <a:p>
            <a:r>
              <a:rPr lang="pl-PL" sz="2800" dirty="0" smtClean="0"/>
              <a:t>2 – jedź</a:t>
            </a:r>
          </a:p>
          <a:p>
            <a:r>
              <a:rPr lang="pl-PL" sz="2800" dirty="0" smtClean="0"/>
              <a:t>3 – uwaga, zmiana świateł</a:t>
            </a:r>
            <a:endParaRPr lang="pl-PL" sz="2800" dirty="0"/>
          </a:p>
        </p:txBody>
      </p:sp>
      <p:pic>
        <p:nvPicPr>
          <p:cNvPr id="7" name="Symbol zastępczy zawartości 6" descr="swiatł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2492896"/>
            <a:ext cx="4038600" cy="2971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pobrane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3570706" cy="2664296"/>
          </a:xfrm>
        </p:spPr>
      </p:pic>
      <p:sp>
        <p:nvSpPr>
          <p:cNvPr id="5" name="pole tekstowe 4"/>
          <p:cNvSpPr txBox="1"/>
          <p:nvPr/>
        </p:nvSpPr>
        <p:spPr>
          <a:xfrm>
            <a:off x="4355976" y="692696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Pojazd 1 ma zielone światło i jedzie pierwszy. Pojazdy 2 i 3 pojadą równocześnie po zmianie świateł z czerwonego na zielone.</a:t>
            </a:r>
          </a:p>
          <a:p>
            <a:r>
              <a:rPr lang="pl-PL" dirty="0" smtClean="0"/>
              <a:t>Kolejność przejazdu: 1, 2 i 3.</a:t>
            </a:r>
            <a:endParaRPr lang="pl-PL" dirty="0"/>
          </a:p>
        </p:txBody>
      </p:sp>
      <p:pic>
        <p:nvPicPr>
          <p:cNvPr id="6" name="Obraz 5" descr="pobrane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3356992"/>
            <a:ext cx="3460838" cy="2592288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4355976" y="3762906"/>
            <a:ext cx="44644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Pojazd szynowy skręcając w lewo lub w prawo na skrzyżowaniu z działającą sygnalizacją świetlną ustępuje pierwszeństwa innym pojazdom wjeżdżającym na to skrzyżowanie na zielonym świetle i jadącym na wprost.</a:t>
            </a:r>
          </a:p>
          <a:p>
            <a:r>
              <a:rPr lang="pl-PL" dirty="0" smtClean="0"/>
              <a:t>Kolejność przejazdu: 1, 2, 3.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922114"/>
          </a:xfrm>
        </p:spPr>
        <p:txBody>
          <a:bodyPr>
            <a:noAutofit/>
          </a:bodyPr>
          <a:lstStyle/>
          <a:p>
            <a:r>
              <a:rPr lang="pl-PL" sz="3200" dirty="0" smtClean="0"/>
              <a:t>Skrzyżowania z ruchem kierowanym przez policjanta</a:t>
            </a:r>
            <a:endParaRPr lang="pl-PL" sz="3200" dirty="0"/>
          </a:p>
        </p:txBody>
      </p:sp>
      <p:pic>
        <p:nvPicPr>
          <p:cNvPr id="6" name="Symbol zastępczy zawartości 5" descr="policjan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908719"/>
            <a:ext cx="7056784" cy="2799791"/>
          </a:xfrm>
        </p:spPr>
      </p:pic>
      <p:sp>
        <p:nvSpPr>
          <p:cNvPr id="7" name="pole tekstowe 6"/>
          <p:cNvSpPr txBox="1"/>
          <p:nvPr/>
        </p:nvSpPr>
        <p:spPr>
          <a:xfrm>
            <a:off x="755576" y="3861048"/>
            <a:ext cx="77048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1 – jedź</a:t>
            </a:r>
          </a:p>
          <a:p>
            <a:r>
              <a:rPr lang="pl-PL" sz="2800" dirty="0" smtClean="0"/>
              <a:t>2 – uwaga, zmiana świateł, stój</a:t>
            </a:r>
          </a:p>
          <a:p>
            <a:r>
              <a:rPr lang="pl-PL" sz="2800" dirty="0" smtClean="0"/>
              <a:t>3 – stój</a:t>
            </a:r>
          </a:p>
          <a:p>
            <a:r>
              <a:rPr lang="pl-PL" sz="2800" dirty="0" smtClean="0"/>
              <a:t>4 – przygotuj się</a:t>
            </a:r>
          </a:p>
          <a:p>
            <a:r>
              <a:rPr lang="pl-PL" sz="2800" dirty="0" smtClean="0"/>
              <a:t>5 – dla skręcających w lewo – jedź (bezkolizyjnie)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ymbol zastępczy zawartości 5" descr="images (1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332655"/>
            <a:ext cx="5112568" cy="3614745"/>
          </a:xfrm>
        </p:spPr>
      </p:pic>
      <p:sp>
        <p:nvSpPr>
          <p:cNvPr id="7" name="pole tekstowe 6"/>
          <p:cNvSpPr txBox="1"/>
          <p:nvPr/>
        </p:nvSpPr>
        <p:spPr>
          <a:xfrm>
            <a:off x="467544" y="4277995"/>
            <a:ext cx="828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Pojazdy 1 i 2 przejeżdżają przez skrzyżowanie gdyż policjant ustawiony jest bokiem do ich kierunku jazdy.</a:t>
            </a:r>
          </a:p>
          <a:p>
            <a:r>
              <a:rPr lang="pl-PL" dirty="0" smtClean="0"/>
              <a:t>Pojazdy 3 i 4 zatrzymują się przed skrzyżowaniem (policjant stoi przodem lub tyłem do ich kierunku jazdy). Wjadą na skrzyżowanie po zmianie sygnalizacji przez policjanta (podniesie prawą rękę, obróci się bokiem do ich kierunku </a:t>
            </a:r>
            <a:r>
              <a:rPr lang="pl-PL" dirty="0" err="1" smtClean="0"/>
              <a:t>jazdu</a:t>
            </a:r>
            <a:r>
              <a:rPr lang="pl-PL" dirty="0" smtClean="0"/>
              <a:t>, opuści rękę dając im sygnał do wjazdu na skrzyżowanie).</a:t>
            </a:r>
          </a:p>
          <a:p>
            <a:r>
              <a:rPr lang="pl-PL" dirty="0" smtClean="0"/>
              <a:t>Kolejność przejazdu: 1 i 2, po zmianie sygnalizacji 3 i 4.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Opracowanie: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67744" y="2420888"/>
            <a:ext cx="4474840" cy="276490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dirty="0" smtClean="0"/>
              <a:t>Marcin Kenar – kl. V</a:t>
            </a:r>
          </a:p>
          <a:p>
            <a:pPr algn="ctr">
              <a:buNone/>
            </a:pPr>
            <a:r>
              <a:rPr lang="pl-PL" dirty="0" smtClean="0"/>
              <a:t>Aleksandra Kielar – kl. IV</a:t>
            </a:r>
          </a:p>
          <a:p>
            <a:pPr algn="ctr">
              <a:buNone/>
            </a:pPr>
            <a:r>
              <a:rPr lang="pl-PL" dirty="0" smtClean="0"/>
              <a:t>Aleksandra </a:t>
            </a:r>
            <a:r>
              <a:rPr lang="pl-PL" dirty="0" err="1" smtClean="0"/>
              <a:t>Trygar</a:t>
            </a:r>
            <a:r>
              <a:rPr lang="pl-PL" dirty="0" smtClean="0"/>
              <a:t> – kl. IV</a:t>
            </a:r>
          </a:p>
          <a:p>
            <a:pPr algn="ctr">
              <a:buNone/>
            </a:pPr>
            <a:r>
              <a:rPr lang="pl-PL" dirty="0" smtClean="0"/>
              <a:t>Adam Mikosz – Kl. IV</a:t>
            </a:r>
          </a:p>
          <a:p>
            <a:pPr algn="ctr">
              <a:buNone/>
            </a:pPr>
            <a:r>
              <a:rPr lang="pl-PL" dirty="0" smtClean="0"/>
              <a:t>Leszek Krukar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2123728" y="6063679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Szkoła Podstawowa w Iwoniczu 2014 r.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 smtClean="0"/>
              <a:t>Skrzyżowanie</a:t>
            </a:r>
            <a:r>
              <a:rPr lang="pl-PL" dirty="0" smtClean="0"/>
              <a:t> </a:t>
            </a:r>
            <a:r>
              <a:rPr lang="pl-PL" dirty="0"/>
              <a:t>– przecięcie się w jednym poziomie dróg mających jezdnię, ich połączenie lub rozwidlenie, łącznie z powierzchniami utworzonymi przez takie przecięcia, połączenia lub rozwidlenia; określenie to nie dotyczy przecięcia, połączenia lub rozwidlenia drogi twardej z drogą gruntową, z drogą stanowiącą dojazd do obiektu znajdującego się przy drodze lub z drogą </a:t>
            </a:r>
            <a:r>
              <a:rPr lang="pl-PL" dirty="0" smtClean="0"/>
              <a:t>wewnętrzną.</a:t>
            </a: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pl-PL" dirty="0" smtClean="0"/>
              <a:t>Rodzaje skrzyżowań</a:t>
            </a:r>
            <a:endParaRPr lang="pl-PL" dirty="0"/>
          </a:p>
        </p:txBody>
      </p:sp>
      <p:pic>
        <p:nvPicPr>
          <p:cNvPr id="4" name="Symbol zastępczy zawartości 3" descr="rodzaje skrzyżowań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302578"/>
            <a:ext cx="7344816" cy="53302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b="1" dirty="0" smtClean="0"/>
              <a:t>Ustawa „Prawo o ruchu drogowym” 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pl-PL" b="1" dirty="0" smtClean="0"/>
              <a:t>Art. 25</a:t>
            </a:r>
            <a:endParaRPr lang="pl-PL" b="1" dirty="0"/>
          </a:p>
          <a:p>
            <a:pPr marL="0" indent="0" algn="just">
              <a:buNone/>
            </a:pPr>
            <a:r>
              <a:rPr lang="pl-PL" dirty="0"/>
              <a:t>1. Kierujący pojazdem, zbliżając się do skrzyżowania, jest obowiązany zachować szczególną ostrożność i ustąpić pierwszeństwa pojazdowi nadjeżdżającemu z prawej strony, a jeżeli skręca w lewo – także jadącemu z kierunku przeciwnego na wprost lub skręcającemu w prawo.</a:t>
            </a:r>
          </a:p>
          <a:p>
            <a:pPr marL="0" indent="0" algn="just">
              <a:buNone/>
            </a:pPr>
            <a:r>
              <a:rPr lang="pl-PL" dirty="0"/>
              <a:t>2. Przepisu ust. 1 nie stosuje się do pojazdu szynowego, który ma pierwszeństwo w stosunku do innych pojazdów, bez względu na to, z której strony nadjeżdża</a:t>
            </a:r>
            <a:r>
              <a:rPr lang="pl-PL" dirty="0" smtClean="0"/>
              <a:t>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pl-PL" b="1" dirty="0"/>
              <a:t>Art. 9.</a:t>
            </a:r>
          </a:p>
          <a:p>
            <a:pPr marL="0" indent="0" algn="just">
              <a:buNone/>
            </a:pPr>
            <a:r>
              <a:rPr lang="pl-PL" dirty="0"/>
              <a:t>Uczestnik ruchu i inna osoba znajdująca się na drodze są obowiązani ułatwić przejazd pojazdu uprzywilejowanego, w szczególności przez niezwłoczne usunięcie się z jego drogi, a w razie potrzeby zatrzymanie się.</a:t>
            </a:r>
          </a:p>
          <a:p>
            <a:pPr marL="0" indent="0" algn="just"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Art. 25 ma zastosowanie dla skrzyżowań i dróg równorzędnych.</a:t>
            </a:r>
          </a:p>
          <a:p>
            <a:pPr marL="0" indent="0" algn="just">
              <a:buNone/>
            </a:pPr>
            <a:r>
              <a:rPr lang="pl-PL" dirty="0" smtClean="0"/>
              <a:t>Skrzyżowania dróg równorzędnych są nieoznakowane lub każda z dróg jest oznakowana znakiem A-5.</a:t>
            </a:r>
          </a:p>
          <a:p>
            <a:pPr marL="0" indent="0" algn="just">
              <a:buNone/>
            </a:pPr>
            <a:endParaRPr lang="pl-PL" dirty="0"/>
          </a:p>
        </p:txBody>
      </p:sp>
      <p:pic>
        <p:nvPicPr>
          <p:cNvPr id="4" name="Obraz 3" descr="250px-Znak_A-5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3429000"/>
            <a:ext cx="3168352" cy="28008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03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3" y="3501008"/>
            <a:ext cx="3468032" cy="2520280"/>
          </a:xfrm>
          <a:prstGeom prst="rect">
            <a:avLst/>
          </a:prstGeom>
        </p:spPr>
      </p:pic>
      <p:pic>
        <p:nvPicPr>
          <p:cNvPr id="7" name="Symbol zastępczy zawartości 6" descr="images (2)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67544" y="332656"/>
            <a:ext cx="3570706" cy="2664296"/>
          </a:xfrm>
        </p:spPr>
      </p:pic>
      <p:sp>
        <p:nvSpPr>
          <p:cNvPr id="8" name="pole tekstowe 7"/>
          <p:cNvSpPr txBox="1"/>
          <p:nvPr/>
        </p:nvSpPr>
        <p:spPr>
          <a:xfrm>
            <a:off x="4716016" y="1124744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Pojazd A ma pierwszeństwo przed pojazdem B.</a:t>
            </a:r>
          </a:p>
          <a:p>
            <a:r>
              <a:rPr lang="pl-PL" sz="2400" dirty="0" smtClean="0"/>
              <a:t>Kolejność przejazdu: A, B.</a:t>
            </a:r>
            <a:endParaRPr lang="pl-PL" sz="24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4823520" y="4365104"/>
            <a:ext cx="3852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Pojazdy B i C mają </a:t>
            </a:r>
          </a:p>
          <a:p>
            <a:r>
              <a:rPr lang="pl-PL" sz="2400" dirty="0" smtClean="0"/>
              <a:t>pierwszeństwo  </a:t>
            </a:r>
          </a:p>
          <a:p>
            <a:r>
              <a:rPr lang="pl-PL" sz="2400" dirty="0" smtClean="0"/>
              <a:t>przed pojazdem A.</a:t>
            </a:r>
          </a:p>
          <a:p>
            <a:r>
              <a:rPr lang="pl-PL" sz="2400" dirty="0" smtClean="0"/>
              <a:t>Kolejność przejazdu: B i C, A.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pobran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2727" y="620688"/>
            <a:ext cx="7200803" cy="4032449"/>
          </a:xfrm>
        </p:spPr>
      </p:pic>
      <p:sp>
        <p:nvSpPr>
          <p:cNvPr id="5" name="pole tekstowe 4"/>
          <p:cNvSpPr txBox="1"/>
          <p:nvPr/>
        </p:nvSpPr>
        <p:spPr>
          <a:xfrm>
            <a:off x="78954" y="5301208"/>
            <a:ext cx="90650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Pojazdy B i C ustępują pierwszeństwa pojazdowi uprzywilejowanemu A.</a:t>
            </a:r>
          </a:p>
          <a:p>
            <a:r>
              <a:rPr lang="pl-PL" sz="2400" dirty="0" smtClean="0"/>
              <a:t>Pojazd C ustępuje pierwszeństwa pojazdowi szynowemu B.</a:t>
            </a:r>
          </a:p>
          <a:p>
            <a:r>
              <a:rPr lang="pl-PL" sz="2400" dirty="0" smtClean="0"/>
              <a:t>Kolejność przejazdu: A, B, C.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images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548680"/>
            <a:ext cx="3728986" cy="2088232"/>
          </a:xfrm>
        </p:spPr>
      </p:pic>
      <p:sp>
        <p:nvSpPr>
          <p:cNvPr id="5" name="pole tekstowe 4"/>
          <p:cNvSpPr txBox="1"/>
          <p:nvPr/>
        </p:nvSpPr>
        <p:spPr>
          <a:xfrm>
            <a:off x="4499992" y="980728"/>
            <a:ext cx="4248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/>
              <a:t>Pojazdy A i B są na tej samej drodze.</a:t>
            </a:r>
          </a:p>
          <a:p>
            <a:r>
              <a:rPr lang="pl-PL" sz="2000" dirty="0" smtClean="0"/>
              <a:t>Pojazd szynowy A ma pierwszeństwo przed pojazdem B.</a:t>
            </a:r>
          </a:p>
          <a:p>
            <a:r>
              <a:rPr lang="pl-PL" sz="2000" dirty="0" smtClean="0"/>
              <a:t>Kolejność przejazdu: A, B.</a:t>
            </a:r>
            <a:endParaRPr lang="pl-PL" sz="2000" dirty="0"/>
          </a:p>
        </p:txBody>
      </p:sp>
      <p:pic>
        <p:nvPicPr>
          <p:cNvPr id="6" name="Obraz 5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5" y="3492367"/>
            <a:ext cx="3744416" cy="2096873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4499992" y="3501008"/>
            <a:ext cx="44644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Pojazdy A i D są na drodze z pierwszeństwem.  Pojazd A przejedzie przed pojazdem D, gdyż jest po jego prawej stronie.</a:t>
            </a:r>
          </a:p>
          <a:p>
            <a:r>
              <a:rPr lang="pl-PL" dirty="0" smtClean="0"/>
              <a:t>Pojazdy B i C są na drodze podporządkowanej. Pojazd C przejedzie przed pojazdem B, gdyż jest po jego prawej stronie.</a:t>
            </a:r>
          </a:p>
          <a:p>
            <a:r>
              <a:rPr lang="pl-PL" dirty="0" smtClean="0"/>
              <a:t>Kolejność przejazdu: A, D, C, B.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Pierwszeństwo przejazdu na skrzyżowaniu określają znaki: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 descr="a_06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1700808"/>
            <a:ext cx="1143260" cy="1016232"/>
          </a:xfrm>
          <a:prstGeom prst="rect">
            <a:avLst/>
          </a:prstGeom>
        </p:spPr>
      </p:pic>
      <p:pic>
        <p:nvPicPr>
          <p:cNvPr id="5" name="Obraz 4" descr="a_06b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3356992"/>
            <a:ext cx="1143260" cy="1016232"/>
          </a:xfrm>
          <a:prstGeom prst="rect">
            <a:avLst/>
          </a:prstGeom>
        </p:spPr>
      </p:pic>
      <p:pic>
        <p:nvPicPr>
          <p:cNvPr id="6" name="Obraz 5" descr="a_06c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51720" y="3356992"/>
            <a:ext cx="1143260" cy="1016232"/>
          </a:xfrm>
          <a:prstGeom prst="rect">
            <a:avLst/>
          </a:prstGeom>
        </p:spPr>
      </p:pic>
      <p:pic>
        <p:nvPicPr>
          <p:cNvPr id="7" name="Obraz 6" descr="a_06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9552" y="5013176"/>
            <a:ext cx="1143260" cy="1016232"/>
          </a:xfrm>
          <a:prstGeom prst="rect">
            <a:avLst/>
          </a:prstGeom>
        </p:spPr>
      </p:pic>
      <p:pic>
        <p:nvPicPr>
          <p:cNvPr id="8" name="Obraz 7" descr="a_06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60588" y="5013176"/>
            <a:ext cx="1143260" cy="1016232"/>
          </a:xfrm>
          <a:prstGeom prst="rect">
            <a:avLst/>
          </a:prstGeom>
        </p:spPr>
      </p:pic>
      <p:pic>
        <p:nvPicPr>
          <p:cNvPr id="9" name="Obraz 8" descr="d_0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39552" y="1628800"/>
            <a:ext cx="1092449" cy="1092449"/>
          </a:xfrm>
          <a:prstGeom prst="rect">
            <a:avLst/>
          </a:prstGeom>
        </p:spPr>
      </p:pic>
      <p:sp>
        <p:nvSpPr>
          <p:cNvPr id="10" name="pole tekstowe 9"/>
          <p:cNvSpPr txBox="1"/>
          <p:nvPr/>
        </p:nvSpPr>
        <p:spPr>
          <a:xfrm>
            <a:off x="3635896" y="2492896"/>
            <a:ext cx="5112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W każdym przypadku widząc znaki przedstawione obok kierujący pojazdem znajdujący się na drodze tak oznakowanej ma pierwszeństwo przed kierującymi wyjeżdżającymi z dróg podporządkowanych.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818</Words>
  <Application>Microsoft Office PowerPoint</Application>
  <PresentationFormat>Pokaz na ekranie (4:3)</PresentationFormat>
  <Paragraphs>67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Motyw pakietu Office</vt:lpstr>
      <vt:lpstr>Zasady pierwszeństwa przejazdu na skrzyżowaniach </vt:lpstr>
      <vt:lpstr>Slajd 2</vt:lpstr>
      <vt:lpstr>Rodzaje skrzyżowań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Skrzyżowania z ruchem kierowanym sygnalizacją świetlną</vt:lpstr>
      <vt:lpstr>Slajd 14</vt:lpstr>
      <vt:lpstr>Skrzyżowania z ruchem kierowanym przez policjanta</vt:lpstr>
      <vt:lpstr>Slajd 16</vt:lpstr>
      <vt:lpstr>Opracowanie: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Zasady pierwszeństwa przejazdu na skrzyżowaniach</dc:title>
  <dc:creator>Leszek</dc:creator>
  <cp:lastModifiedBy>Leszek</cp:lastModifiedBy>
  <cp:revision>29</cp:revision>
  <dcterms:created xsi:type="dcterms:W3CDTF">2014-06-08T17:54:41Z</dcterms:created>
  <dcterms:modified xsi:type="dcterms:W3CDTF">2016-06-09T18:31:43Z</dcterms:modified>
</cp:coreProperties>
</file>