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63" r:id="rId5"/>
    <p:sldId id="265" r:id="rId6"/>
    <p:sldId id="262" r:id="rId7"/>
    <p:sldId id="261" r:id="rId8"/>
    <p:sldId id="259" r:id="rId9"/>
    <p:sldId id="260" r:id="rId10"/>
    <p:sldId id="280" r:id="rId11"/>
    <p:sldId id="281" r:id="rId12"/>
    <p:sldId id="282" r:id="rId13"/>
    <p:sldId id="283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58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11CA5-EBA5-CC81-F279-28D2C2CFEF8E}" v="5560" dt="2023-02-27T22:24:38.532"/>
    <p1510:client id="{940655E8-1946-9008-F1FA-D44521573383}" v="20" dt="2023-03-01T11:30:02.662"/>
    <p1510:client id="{ACB19707-AC1C-4E85-A80E-6143199B8D4F}" v="1317" dt="2023-02-26T18:33:05.227"/>
    <p1510:client id="{CA853F69-58DF-A949-74DC-562C676185F3}" v="614" dt="2023-03-01T19:24:45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13.04.2023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9" descr="Obraz zawierający zielony, rafa&#10;&#10;Opis wygenerowany automatycznie">
            <a:extLst>
              <a:ext uri="{FF2B5EF4-FFF2-40B4-BE49-F238E27FC236}">
                <a16:creationId xmlns:a16="http://schemas.microsoft.com/office/drawing/2014/main" id="{31A25249-B189-BC80-BA25-5BB9A4156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5200" b="1" dirty="0">
                <a:solidFill>
                  <a:srgbClr val="FFFFFF"/>
                </a:solidFill>
                <a:latin typeface="Century"/>
                <a:cs typeface="Calibri Light"/>
              </a:rPr>
              <a:t>Przyroda i geografia </a:t>
            </a:r>
            <a:br>
              <a:rPr lang="pl-PL" sz="5200" b="1" dirty="0">
                <a:solidFill>
                  <a:srgbClr val="FFFFFF"/>
                </a:solidFill>
                <a:latin typeface="Century"/>
                <a:cs typeface="Calibri Light"/>
              </a:rPr>
            </a:br>
            <a:r>
              <a:rPr lang="pl-PL" sz="5200" b="1" dirty="0">
                <a:solidFill>
                  <a:srgbClr val="FFFFFF"/>
                </a:solidFill>
                <a:latin typeface="Century"/>
                <a:cs typeface="Calibri Light"/>
              </a:rPr>
              <a:t>Republiki Chorwacji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cs typeface="Calibri"/>
              </a:rPr>
              <a:t>        </a:t>
            </a: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niebo, zewnętrzne, woda, drzewo&#10;&#10;Opis wygenerowany automatycznie">
            <a:extLst>
              <a:ext uri="{FF2B5EF4-FFF2-40B4-BE49-F238E27FC236}">
                <a16:creationId xmlns:a16="http://schemas.microsoft.com/office/drawing/2014/main" id="{633CBC56-EC06-2B21-3EFB-7601F2810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F5DC64-10A0-59F1-624C-73174BF3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600" b="1" dirty="0">
                <a:latin typeface="Century"/>
                <a:cs typeface="Calibri Light"/>
              </a:rPr>
              <a:t>Wody powierzchniowe Chorwacji</a:t>
            </a:r>
            <a:br>
              <a:rPr lang="pl-PL" sz="3600" b="1" dirty="0">
                <a:latin typeface="Century"/>
                <a:cs typeface="Calibri Light"/>
              </a:rPr>
            </a:br>
            <a:endParaRPr lang="pl-PL" sz="360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C6479C-18D3-FFF6-3667-DB663A6CC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pl-PL" sz="2000" dirty="0">
                <a:latin typeface="Century"/>
                <a:cs typeface="Calibri"/>
              </a:rPr>
              <a:t>Chorwacja jest krajem ubogim w wody powierzchniowe. Kraj ten w przeważającej części należy do zlewiska Morza Czarnego. Występują tu rzeki krasowe tzw. </a:t>
            </a:r>
            <a:r>
              <a:rPr lang="pl-PL" sz="2000" dirty="0" err="1">
                <a:latin typeface="Century"/>
                <a:cs typeface="Calibri"/>
              </a:rPr>
              <a:t>ponornice</a:t>
            </a:r>
            <a:r>
              <a:rPr lang="pl-PL" sz="2000" dirty="0">
                <a:latin typeface="Century"/>
                <a:cs typeface="Calibri"/>
              </a:rPr>
              <a:t>. Rzeki są zasilane głównie opadami deszczu, które występują w górach oraz śniegu w  okresie zimowym. Na terenie Chorwacji występują liczne zbiorniki krasowych wód podziemnych.</a:t>
            </a:r>
            <a:endParaRPr lang="pl-PL" sz="2000"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36722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C3C72C-9514-D039-7098-87640D169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200" b="1" dirty="0">
                <a:latin typeface="Century"/>
                <a:cs typeface="Calibri Light"/>
              </a:rPr>
              <a:t>Wody Chorwacji – rzeki, jeziora i morze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B7D658-A91B-A1F8-F3A8-B5E0F49F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87040"/>
            <a:ext cx="4243589" cy="37928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1700" dirty="0">
                <a:latin typeface="Century"/>
                <a:cs typeface="Calibri"/>
              </a:rPr>
              <a:t>Dunaj - całkowita długość: 2850 km, wypływa z Morza Czarnego</a:t>
            </a:r>
          </a:p>
          <a:p>
            <a:r>
              <a:rPr lang="pl-PL" sz="1700" dirty="0">
                <a:latin typeface="Century"/>
                <a:cs typeface="Calibri"/>
              </a:rPr>
              <a:t>Drawa - </a:t>
            </a:r>
            <a:r>
              <a:rPr lang="pl-PL" sz="1700" dirty="0">
                <a:latin typeface="Century"/>
                <a:ea typeface="+mn-lt"/>
                <a:cs typeface="+mn-lt"/>
              </a:rPr>
              <a:t>całkowita długość: 940 km, wpływa do Dunaju, a potem do Morza Czarnego</a:t>
            </a:r>
            <a:endParaRPr lang="en-US" sz="1700" dirty="0">
              <a:latin typeface="Century"/>
              <a:ea typeface="+mn-lt"/>
              <a:cs typeface="+mn-lt"/>
            </a:endParaRPr>
          </a:p>
          <a:p>
            <a:r>
              <a:rPr lang="pl-PL" sz="1700" dirty="0">
                <a:latin typeface="Century"/>
                <a:cs typeface="Calibri"/>
              </a:rPr>
              <a:t>Sawa - </a:t>
            </a:r>
            <a:r>
              <a:rPr lang="pl-PL" sz="1700" dirty="0">
                <a:latin typeface="Century"/>
                <a:ea typeface="+mn-lt"/>
                <a:cs typeface="+mn-lt"/>
              </a:rPr>
              <a:t>całkowita długość: 725 km, wpływa do Dunaju, a potem do Morza Czarnego</a:t>
            </a:r>
            <a:endParaRPr lang="en-US" sz="1700" dirty="0">
              <a:latin typeface="Century"/>
              <a:ea typeface="+mn-lt"/>
              <a:cs typeface="+mn-lt"/>
            </a:endParaRPr>
          </a:p>
          <a:p>
            <a:r>
              <a:rPr lang="pl-PL" sz="1700" dirty="0">
                <a:latin typeface="Century"/>
                <a:ea typeface="+mn-lt"/>
                <a:cs typeface="+mn-lt"/>
              </a:rPr>
              <a:t>Chorwacja nie posiada zbyt wielu naturalnych dużych jezior, największym z nich jest </a:t>
            </a:r>
            <a:r>
              <a:rPr lang="pl-PL" sz="1700" dirty="0" err="1">
                <a:latin typeface="Century"/>
                <a:ea typeface="+mn-lt"/>
                <a:cs typeface="+mn-lt"/>
              </a:rPr>
              <a:t>Vransko</a:t>
            </a:r>
            <a:r>
              <a:rPr lang="pl-PL" sz="1700" dirty="0">
                <a:latin typeface="Century"/>
                <a:ea typeface="+mn-lt"/>
                <a:cs typeface="+mn-lt"/>
              </a:rPr>
              <a:t> o powierzchni 30,7 km2.</a:t>
            </a:r>
          </a:p>
          <a:p>
            <a:r>
              <a:rPr lang="pl-PL" sz="1700" dirty="0">
                <a:latin typeface="Century"/>
                <a:cs typeface="Calibri"/>
              </a:rPr>
              <a:t>Morze Adriatyckie – jego linia brzegowa liczy 5790 km.</a:t>
            </a:r>
          </a:p>
          <a:p>
            <a:endParaRPr lang="pl-PL" sz="1700">
              <a:cs typeface="Calibri"/>
            </a:endParaRPr>
          </a:p>
          <a:p>
            <a:endParaRPr lang="pl-PL" sz="1700">
              <a:cs typeface="Calibri"/>
            </a:endParaRPr>
          </a:p>
        </p:txBody>
      </p:sp>
      <p:pic>
        <p:nvPicPr>
          <p:cNvPr id="5" name="Obraz 5" descr="Obraz zawierający woda, niebo, zewnętrzne, jednostka pływająca&#10;&#10;Opis wygenerowany automatycznie">
            <a:extLst>
              <a:ext uri="{FF2B5EF4-FFF2-40B4-BE49-F238E27FC236}">
                <a16:creationId xmlns:a16="http://schemas.microsoft.com/office/drawing/2014/main" id="{14EC4126-1669-6A1D-0658-3BA166209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8" r="460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1789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634DE9-1722-5892-051B-C30A79AF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6608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4200" b="1" dirty="0">
                <a:latin typeface="Century"/>
                <a:cs typeface="Calibri Light"/>
              </a:rPr>
              <a:t>Fauna i flora morska</a:t>
            </a:r>
            <a:br>
              <a:rPr lang="pl-PL" sz="4200" b="1" dirty="0">
                <a:latin typeface="Century"/>
                <a:cs typeface="Calibri Light"/>
              </a:rPr>
            </a:br>
            <a:endParaRPr lang="pl-PL" sz="4200" b="1">
              <a:latin typeface="Century"/>
              <a:cs typeface="Calibri Light"/>
            </a:endParaRP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16ACC8-AB98-D880-9F66-9E544B7E5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641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2000" dirty="0">
                <a:latin typeface="Century"/>
                <a:cs typeface="Calibri"/>
              </a:rPr>
              <a:t>W wodach morskich Chorwacji żyje ponad dwadzieścia gatunków ryb. Obok ryb Adriatyk zamieszkują także: ośmiornice, kalmary, mątwy, krewetki, ostrygi, małże homary, Jednak najsympatyczniejszymi ssakami morskimi Chorwacji są delfiny </a:t>
            </a:r>
            <a:r>
              <a:rPr lang="pl-PL" sz="2000" dirty="0" err="1">
                <a:latin typeface="Century"/>
                <a:cs typeface="Calibri"/>
              </a:rPr>
              <a:t>butlonose</a:t>
            </a:r>
            <a:r>
              <a:rPr lang="pl-PL" sz="2000" dirty="0">
                <a:latin typeface="Century"/>
                <a:cs typeface="Calibri"/>
              </a:rPr>
              <a:t>. W wodzie też czyhają jeżowce.</a:t>
            </a:r>
          </a:p>
          <a:p>
            <a:r>
              <a:rPr lang="pl-PL" sz="2000" dirty="0">
                <a:latin typeface="Century"/>
                <a:cs typeface="Calibri"/>
              </a:rPr>
              <a:t>Z roślin można spotkać: brunatnice, krasnorosty, zielenice</a:t>
            </a:r>
          </a:p>
        </p:txBody>
      </p:sp>
      <p:pic>
        <p:nvPicPr>
          <p:cNvPr id="4" name="Obraz 5" descr="Obraz zawierający woda, zewnętrzne, niebo, skała&#10;&#10;Opis wygenerowany automatycznie">
            <a:extLst>
              <a:ext uri="{FF2B5EF4-FFF2-40B4-BE49-F238E27FC236}">
                <a16:creationId xmlns:a16="http://schemas.microsoft.com/office/drawing/2014/main" id="{FC9A1D1F-8600-7819-140D-B8992CB61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97" r="1706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860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E9ADB4-55B7-7D02-4B29-38FBF646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1" y="432877"/>
            <a:ext cx="4203183" cy="1642533"/>
          </a:xfrm>
        </p:spPr>
        <p:txBody>
          <a:bodyPr anchor="b">
            <a:normAutofit/>
          </a:bodyPr>
          <a:lstStyle/>
          <a:p>
            <a:r>
              <a:rPr lang="pl-PL" sz="3400" b="1" dirty="0">
                <a:latin typeface="Century"/>
                <a:cs typeface="Calibri Light"/>
              </a:rPr>
              <a:t>Roślinność Chorwacji</a:t>
            </a:r>
            <a:br>
              <a:rPr lang="pl-PL" sz="3400" b="1" dirty="0">
                <a:latin typeface="Century"/>
                <a:cs typeface="Calibri Light"/>
              </a:rPr>
            </a:br>
            <a:endParaRPr lang="pl-PL" sz="3400"/>
          </a:p>
        </p:txBody>
      </p:sp>
      <p:pic>
        <p:nvPicPr>
          <p:cNvPr id="6" name="Obraz 6" descr="Obraz zawierający drzewo, zewnętrzne, niebo, roślina&#10;&#10;Opis wygenerowany automatycznie">
            <a:extLst>
              <a:ext uri="{FF2B5EF4-FFF2-40B4-BE49-F238E27FC236}">
                <a16:creationId xmlns:a16="http://schemas.microsoft.com/office/drawing/2014/main" id="{4DEF02D6-EF9A-BE0C-647A-BB418B3BB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4" r="21211"/>
          <a:stretch/>
        </p:blipFill>
        <p:spPr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</p:spPr>
      </p:pic>
      <p:pic>
        <p:nvPicPr>
          <p:cNvPr id="5" name="Obraz 5" descr="Obraz zawierający drzewo, zewnętrzne, trawa, przyroda&#10;&#10;Opis wygenerowany automatycznie">
            <a:extLst>
              <a:ext uri="{FF2B5EF4-FFF2-40B4-BE49-F238E27FC236}">
                <a16:creationId xmlns:a16="http://schemas.microsoft.com/office/drawing/2014/main" id="{87C320CE-6E19-A42F-056A-1B5B37734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" r="37338" b="2"/>
          <a:stretch/>
        </p:blipFill>
        <p:spPr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onnsiteX0" fmla="*/ 0 w 3851563"/>
              <a:gd name="connsiteY0" fmla="*/ 0 h 18288"/>
              <a:gd name="connsiteX1" fmla="*/ 718958 w 3851563"/>
              <a:gd name="connsiteY1" fmla="*/ 0 h 18288"/>
              <a:gd name="connsiteX2" fmla="*/ 1437917 w 3851563"/>
              <a:gd name="connsiteY2" fmla="*/ 0 h 18288"/>
              <a:gd name="connsiteX3" fmla="*/ 1964297 w 3851563"/>
              <a:gd name="connsiteY3" fmla="*/ 0 h 18288"/>
              <a:gd name="connsiteX4" fmla="*/ 2606224 w 3851563"/>
              <a:gd name="connsiteY4" fmla="*/ 0 h 18288"/>
              <a:gd name="connsiteX5" fmla="*/ 3171120 w 3851563"/>
              <a:gd name="connsiteY5" fmla="*/ 0 h 18288"/>
              <a:gd name="connsiteX6" fmla="*/ 3851563 w 3851563"/>
              <a:gd name="connsiteY6" fmla="*/ 0 h 18288"/>
              <a:gd name="connsiteX7" fmla="*/ 3851563 w 3851563"/>
              <a:gd name="connsiteY7" fmla="*/ 18288 h 18288"/>
              <a:gd name="connsiteX8" fmla="*/ 3209636 w 3851563"/>
              <a:gd name="connsiteY8" fmla="*/ 18288 h 18288"/>
              <a:gd name="connsiteX9" fmla="*/ 2644740 w 3851563"/>
              <a:gd name="connsiteY9" fmla="*/ 18288 h 18288"/>
              <a:gd name="connsiteX10" fmla="*/ 2002813 w 3851563"/>
              <a:gd name="connsiteY10" fmla="*/ 18288 h 18288"/>
              <a:gd name="connsiteX11" fmla="*/ 1399401 w 3851563"/>
              <a:gd name="connsiteY11" fmla="*/ 18288 h 18288"/>
              <a:gd name="connsiteX12" fmla="*/ 834505 w 3851563"/>
              <a:gd name="connsiteY12" fmla="*/ 18288 h 18288"/>
              <a:gd name="connsiteX13" fmla="*/ 0 w 3851563"/>
              <a:gd name="connsiteY13" fmla="*/ 18288 h 18288"/>
              <a:gd name="connsiteX14" fmla="*/ 0 w 3851563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drzewo, roślina, kwiat, purpurowy&#10;&#10;Opis wygenerowany automatycznie">
            <a:extLst>
              <a:ext uri="{FF2B5EF4-FFF2-40B4-BE49-F238E27FC236}">
                <a16:creationId xmlns:a16="http://schemas.microsoft.com/office/drawing/2014/main" id="{B334ACD1-D74B-1BF0-155F-88E57C000E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09" r="1048" b="-2"/>
          <a:stretch/>
        </p:blipFill>
        <p:spPr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</p:spPr>
      </p:pic>
      <p:pic>
        <p:nvPicPr>
          <p:cNvPr id="4" name="Obraz 4" descr="Obraz zawierający roślina, agawa, zielony&#10;&#10;Opis wygenerowany automatycznie">
            <a:extLst>
              <a:ext uri="{FF2B5EF4-FFF2-40B4-BE49-F238E27FC236}">
                <a16:creationId xmlns:a16="http://schemas.microsoft.com/office/drawing/2014/main" id="{B029CBB8-59B3-764F-C579-99AA572595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65" r="10306" b="-4"/>
          <a:stretch/>
        </p:blipFill>
        <p:spPr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07B914-50E4-2D79-E65C-4E36CEC2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618" y="2704407"/>
            <a:ext cx="3997805" cy="34891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700" dirty="0">
                <a:latin typeface="Century"/>
                <a:cs typeface="Calibri"/>
              </a:rPr>
              <a:t>Lasy pokrywają około 35% powierzchni kraju. Najczęściej występującymi gatunkami drzew są tam: graby, buki, dęby  oraz wiązy. Dla nadmorskiej części Chorwacji charakterystyczne są palmy, kaktusy, cyprysy oraz agawy. Jednak największą popularnością cieszą się tam drzewka cytrusowe i oliwkowe. </a:t>
            </a:r>
          </a:p>
          <a:p>
            <a:r>
              <a:rPr lang="pl-PL" sz="1700" dirty="0">
                <a:latin typeface="Century"/>
                <a:cs typeface="Calibri"/>
              </a:rPr>
              <a:t>Leżąca na lazurowych wodach Adriatyku wyspa Hvar jest porośnięta lawendą - lawendowa wyspa.</a:t>
            </a:r>
          </a:p>
          <a:p>
            <a:r>
              <a:rPr lang="pl-PL" sz="1700" dirty="0">
                <a:latin typeface="Century"/>
                <a:cs typeface="Calibri"/>
              </a:rPr>
              <a:t>W Chorwacji występuje </a:t>
            </a:r>
            <a:r>
              <a:rPr lang="pl-PL" sz="1700">
                <a:latin typeface="Century"/>
                <a:cs typeface="Calibri"/>
              </a:rPr>
              <a:t>także roślinność – makia.</a:t>
            </a:r>
            <a:endParaRPr lang="pl-PL" sz="1700" dirty="0">
              <a:latin typeface="Century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96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F6669F-1D17-7825-8564-511B8453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68" y="640080"/>
            <a:ext cx="4690100" cy="1481328"/>
          </a:xfrm>
        </p:spPr>
        <p:txBody>
          <a:bodyPr anchor="b">
            <a:normAutofit/>
          </a:bodyPr>
          <a:lstStyle/>
          <a:p>
            <a:r>
              <a:rPr lang="pl-PL" b="1" dirty="0">
                <a:latin typeface="Century"/>
                <a:cs typeface="Calibri Light"/>
              </a:rPr>
              <a:t>Parki Narodowe Chorwacji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BC600-AC30-BADD-591A-8B0029848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Century"/>
                <a:cs typeface="Calibri"/>
              </a:rPr>
              <a:t>W Chorwacji znajduje się 8 parków narodowych:</a:t>
            </a:r>
          </a:p>
          <a:p>
            <a:r>
              <a:rPr lang="pl-PL" sz="2000" dirty="0">
                <a:latin typeface="Century"/>
                <a:cs typeface="Calibri"/>
              </a:rPr>
              <a:t>PN Wysp </a:t>
            </a:r>
            <a:r>
              <a:rPr lang="pl-PL" sz="2000" dirty="0" err="1">
                <a:latin typeface="Century"/>
                <a:cs typeface="Calibri"/>
              </a:rPr>
              <a:t>Briońskich</a:t>
            </a:r>
            <a:endParaRPr lang="pl-PL" sz="2000">
              <a:latin typeface="Century"/>
              <a:cs typeface="Calibri"/>
            </a:endParaRPr>
          </a:p>
          <a:p>
            <a:r>
              <a:rPr lang="pl-PL" sz="2000" dirty="0">
                <a:latin typeface="Century"/>
                <a:cs typeface="Calibri"/>
              </a:rPr>
              <a:t>PN Kornati</a:t>
            </a:r>
          </a:p>
          <a:p>
            <a:r>
              <a:rPr lang="pl-PL" sz="2000" dirty="0">
                <a:latin typeface="Century"/>
                <a:cs typeface="Calibri"/>
              </a:rPr>
              <a:t>PN </a:t>
            </a:r>
            <a:r>
              <a:rPr lang="pl-PL" sz="2000" dirty="0" err="1">
                <a:latin typeface="Century"/>
                <a:cs typeface="Calibri"/>
              </a:rPr>
              <a:t>Krka</a:t>
            </a:r>
            <a:endParaRPr lang="pl-PL" sz="2000">
              <a:latin typeface="Century"/>
              <a:cs typeface="Calibri"/>
            </a:endParaRPr>
          </a:p>
          <a:p>
            <a:r>
              <a:rPr lang="pl-PL" sz="2000" dirty="0">
                <a:latin typeface="Century"/>
                <a:cs typeface="Calibri"/>
              </a:rPr>
              <a:t>PN Mljet</a:t>
            </a:r>
          </a:p>
          <a:p>
            <a:r>
              <a:rPr lang="pl-PL" sz="2000" dirty="0">
                <a:latin typeface="Century"/>
                <a:cs typeface="Calibri"/>
              </a:rPr>
              <a:t>PN </a:t>
            </a:r>
            <a:r>
              <a:rPr lang="pl-PL" sz="2000" dirty="0" err="1">
                <a:latin typeface="Century"/>
                <a:cs typeface="Calibri"/>
              </a:rPr>
              <a:t>Paklenica</a:t>
            </a:r>
            <a:endParaRPr lang="pl-PL" sz="2000">
              <a:latin typeface="Century"/>
              <a:cs typeface="Calibri"/>
            </a:endParaRPr>
          </a:p>
          <a:p>
            <a:r>
              <a:rPr lang="pl-PL" sz="2000" dirty="0">
                <a:latin typeface="Century"/>
                <a:cs typeface="Calibri"/>
              </a:rPr>
              <a:t>PN Jezior Plitwickich</a:t>
            </a:r>
          </a:p>
          <a:p>
            <a:r>
              <a:rPr lang="pl-PL" sz="2000" dirty="0">
                <a:latin typeface="Century"/>
                <a:cs typeface="Calibri"/>
              </a:rPr>
              <a:t>PN </a:t>
            </a:r>
            <a:r>
              <a:rPr lang="pl-PL" sz="2000" dirty="0" err="1">
                <a:latin typeface="Century"/>
                <a:cs typeface="Calibri"/>
              </a:rPr>
              <a:t>Risnjak</a:t>
            </a:r>
            <a:endParaRPr lang="pl-PL" sz="2000">
              <a:latin typeface="Century"/>
              <a:cs typeface="Calibri"/>
            </a:endParaRPr>
          </a:p>
          <a:p>
            <a:r>
              <a:rPr lang="pl-PL" sz="2000" dirty="0">
                <a:latin typeface="Century"/>
                <a:cs typeface="Calibri"/>
              </a:rPr>
              <a:t>PN </a:t>
            </a:r>
            <a:r>
              <a:rPr lang="pl-PL" sz="2000" dirty="0" err="1">
                <a:latin typeface="Century"/>
                <a:cs typeface="Calibri"/>
              </a:rPr>
              <a:t>Welebitu</a:t>
            </a:r>
            <a:r>
              <a:rPr lang="pl-PL" sz="2000" dirty="0">
                <a:latin typeface="Century"/>
                <a:cs typeface="Calibri"/>
              </a:rPr>
              <a:t> Północnego</a:t>
            </a: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6DCE249D-37E6-4CE7-0301-A74EC8E6E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326" y="232250"/>
            <a:ext cx="5642610" cy="64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0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niebo, zewnętrzne, przyroda&#10;&#10;Opis wygenerowany automatycznie">
            <a:extLst>
              <a:ext uri="{FF2B5EF4-FFF2-40B4-BE49-F238E27FC236}">
                <a16:creationId xmlns:a16="http://schemas.microsoft.com/office/drawing/2014/main" id="{9EC091B3-B731-9429-CB98-C0EFC3084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11" r="-2" b="1750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Obraz 7" descr="Obraz zawierający woda, niebo, przyroda, rafa&#10;&#10;Opis wygenerowany automatycznie">
            <a:extLst>
              <a:ext uri="{FF2B5EF4-FFF2-40B4-BE49-F238E27FC236}">
                <a16:creationId xmlns:a16="http://schemas.microsoft.com/office/drawing/2014/main" id="{D1EB4119-3703-4138-E3BE-CA213500A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85" r="-2" b="1324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262F70-96F3-D549-756B-0EC17975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pPr algn="ctr"/>
            <a:r>
              <a:rPr lang="pl-PL" sz="3400" b="1" dirty="0">
                <a:latin typeface="Century"/>
                <a:cs typeface="Calibri Light"/>
              </a:rPr>
              <a:t>Park Narodowy Wysp </a:t>
            </a:r>
            <a:r>
              <a:rPr lang="pl-PL" sz="3400" b="1" dirty="0" err="1">
                <a:latin typeface="Century"/>
                <a:cs typeface="Calibri Light"/>
              </a:rPr>
              <a:t>Briońskich</a:t>
            </a:r>
            <a:endParaRPr lang="pl-PL">
              <a:latin typeface="Century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1CD9F2-0A31-A159-0FF2-B89D70B7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latin typeface="Century"/>
                <a:cs typeface="Calibri"/>
              </a:rPr>
              <a:t>Park ten obejmuje tereny archipelagu 14 małych wysp położonych w południowo-zachodniej części półwyspu Istria. Wyspy oddzielone są od siebie i od półwyspu cieśninami. Ich łączna powierzchnia wynosi 8 km</a:t>
            </a:r>
            <a:r>
              <a:rPr lang="pl-PL" sz="2000" baseline="30000" dirty="0">
                <a:latin typeface="Century"/>
                <a:cs typeface="Calibri"/>
              </a:rPr>
              <a:t>2 </a:t>
            </a:r>
            <a:r>
              <a:rPr lang="pl-PL" sz="2000" dirty="0">
                <a:latin typeface="Century"/>
                <a:cs typeface="Calibri"/>
              </a:rPr>
              <a:t>. Na wysepkach są różne pomniki kultury antycznej. Jednym z nich są ruiny budowli z czasów rzymskich, bizantyjskich i średniowiecznych.</a:t>
            </a:r>
            <a:endParaRPr lang="pl-PL" sz="2000" dirty="0"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6651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niebo, przyroda, woda&#10;&#10;Opis wygenerowany automatycznie">
            <a:extLst>
              <a:ext uri="{FF2B5EF4-FFF2-40B4-BE49-F238E27FC236}">
                <a16:creationId xmlns:a16="http://schemas.microsoft.com/office/drawing/2014/main" id="{0A581176-4D1D-04D0-9C69-DA32CC736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37" r="-2" b="803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Obraz 5" descr="Obraz zawierający woda, przyroda, góra, z widokiem&#10;&#10;Opis wygenerowany automatycznie">
            <a:extLst>
              <a:ext uri="{FF2B5EF4-FFF2-40B4-BE49-F238E27FC236}">
                <a16:creationId xmlns:a16="http://schemas.microsoft.com/office/drawing/2014/main" id="{D5FD5C4D-0B4E-8989-3570-2788BAE05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058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68D56C-F545-90D4-2038-2409B69B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5025985" cy="1243584"/>
          </a:xfrm>
        </p:spPr>
        <p:txBody>
          <a:bodyPr>
            <a:normAutofit/>
          </a:bodyPr>
          <a:lstStyle/>
          <a:p>
            <a:r>
              <a:rPr lang="pl-PL" sz="3400" b="1" dirty="0">
                <a:latin typeface="Century"/>
                <a:cs typeface="Calibri Light"/>
              </a:rPr>
              <a:t>Park Narodowy Kornati </a:t>
            </a:r>
            <a:endParaRPr lang="pl-PL" sz="3400">
              <a:latin typeface="Century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5E16A7-CF3B-2B4D-9F22-59E0963C9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latin typeface="Century"/>
                <a:cs typeface="Calibri"/>
              </a:rPr>
              <a:t>Park ten obejmuje archipelag złożony z 152 wysp i skał tego rejonu. Charakterystyczne dla tego rejonu są piękne klify w części Kornatów Dolnych. Najwyższe klify są na wyspie </a:t>
            </a:r>
            <a:r>
              <a:rPr lang="pl-PL" sz="2000" dirty="0" err="1">
                <a:latin typeface="Century"/>
              </a:rPr>
              <a:t>Klobučar</a:t>
            </a:r>
            <a:r>
              <a:rPr lang="pl-PL" sz="2000" dirty="0">
                <a:latin typeface="Century"/>
              </a:rPr>
              <a:t> (80 m), a podmorskie ich części sięgają 100 m głębokości. Park ten jest atrakcją dla płetwonurków.</a:t>
            </a:r>
            <a:endParaRPr lang="pl-PL" sz="2000" dirty="0">
              <a:latin typeface="Century"/>
              <a:cs typeface="Calibri"/>
            </a:endParaRPr>
          </a:p>
          <a:p>
            <a:endParaRPr lang="pl-PL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759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drzewo, zewnętrzne, niebo, woda&#10;&#10;Opis wygenerowany automatycznie">
            <a:extLst>
              <a:ext uri="{FF2B5EF4-FFF2-40B4-BE49-F238E27FC236}">
                <a16:creationId xmlns:a16="http://schemas.microsoft.com/office/drawing/2014/main" id="{8E91C087-E4F2-6668-FC91-5AA4B6BAE1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08" r="-2" b="25018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Obraz 5" descr="Obraz zawierający przyroda, drzewo, woda, wodospad&#10;&#10;Opis wygenerowany automatycznie">
            <a:extLst>
              <a:ext uri="{FF2B5EF4-FFF2-40B4-BE49-F238E27FC236}">
                <a16:creationId xmlns:a16="http://schemas.microsoft.com/office/drawing/2014/main" id="{E374EE0D-2254-1888-2BCF-D73988762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7" r="-2" b="27839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112C41-258B-10C7-B2D5-F25635DC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pl-PL" sz="3400" b="1" dirty="0">
                <a:latin typeface="Century"/>
                <a:cs typeface="Calibri Light"/>
              </a:rPr>
              <a:t>Park Narodowy </a:t>
            </a:r>
            <a:r>
              <a:rPr lang="pl-PL" sz="3400" b="1" dirty="0" err="1">
                <a:latin typeface="Century"/>
                <a:cs typeface="Calibri Light"/>
              </a:rPr>
              <a:t>Krka</a:t>
            </a:r>
            <a:endParaRPr lang="pl-PL" sz="3400" b="1">
              <a:latin typeface="Century"/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2B05DD-D5C3-AB01-421D-BBE981AC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9648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latin typeface="Century"/>
                <a:cs typeface="Calibri"/>
              </a:rPr>
              <a:t>Park </a:t>
            </a:r>
            <a:r>
              <a:rPr lang="pl-PL" sz="2000" dirty="0" err="1">
                <a:latin typeface="Century"/>
                <a:cs typeface="Calibri"/>
              </a:rPr>
              <a:t>Krka</a:t>
            </a:r>
            <a:r>
              <a:rPr lang="pl-PL" sz="2000" dirty="0">
                <a:latin typeface="Century"/>
                <a:cs typeface="Calibri"/>
              </a:rPr>
              <a:t> to jeden z najmłodszych parków. Powstał w 1985 r. Obejmuje tereny rzeki </a:t>
            </a:r>
            <a:r>
              <a:rPr lang="pl-PL" sz="2000" dirty="0" err="1">
                <a:latin typeface="Century"/>
                <a:cs typeface="Calibri"/>
              </a:rPr>
              <a:t>Krka</a:t>
            </a:r>
            <a:r>
              <a:rPr lang="pl-PL" sz="2000" dirty="0">
                <a:latin typeface="Century"/>
                <a:cs typeface="Calibri"/>
              </a:rPr>
              <a:t> od jej źródła aż do jej ujścia do Morza Adriatyckiego. Jego całkowita powierzchnia to 108 km</a:t>
            </a:r>
            <a:r>
              <a:rPr lang="pl-PL" sz="2000" baseline="30000" dirty="0">
                <a:latin typeface="Century"/>
                <a:cs typeface="Calibri"/>
              </a:rPr>
              <a:t>2</a:t>
            </a:r>
            <a:r>
              <a:rPr lang="pl-PL" sz="2000" dirty="0">
                <a:latin typeface="Century"/>
                <a:cs typeface="Calibri"/>
              </a:rPr>
              <a:t>. Cały obszar parku to wyjątkowe wartości przyrodnicze  mało zmienione ekologicznie. Występują tu liczne wąwozy, które wrzynają się w wapienne skały i tworzą niesamowite widoki na wodospady oraz rzeki. Jest tu 7 wodospadów, a największy i najsłynniejszy  z nich to </a:t>
            </a:r>
            <a:r>
              <a:rPr lang="pl-PL" sz="2000" dirty="0" err="1">
                <a:latin typeface="Century"/>
                <a:cs typeface="Calibri"/>
              </a:rPr>
              <a:t>Skradinski</a:t>
            </a:r>
            <a:r>
              <a:rPr lang="pl-PL" sz="2000" dirty="0">
                <a:latin typeface="Century"/>
                <a:cs typeface="Calibri"/>
              </a:rPr>
              <a:t> buk o wysokości 45m.</a:t>
            </a:r>
            <a:endParaRPr lang="pl-PL" sz="2000" dirty="0"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36622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woda, zewnętrzne, skała&#10;&#10;Opis wygenerowany automatycznie">
            <a:extLst>
              <a:ext uri="{FF2B5EF4-FFF2-40B4-BE49-F238E27FC236}">
                <a16:creationId xmlns:a16="http://schemas.microsoft.com/office/drawing/2014/main" id="{C216E286-B089-D9D2-E489-4256A8E59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44" r="3402" b="4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Obraz 6" descr="Obraz zawierający zewnętrzne, drzewo, przyroda&#10;&#10;Opis wygenerowany automatycznie">
            <a:extLst>
              <a:ext uri="{FF2B5EF4-FFF2-40B4-BE49-F238E27FC236}">
                <a16:creationId xmlns:a16="http://schemas.microsoft.com/office/drawing/2014/main" id="{6AF683BC-5BEF-D65A-5ADC-1DA5B301F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69" r="2" b="11097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Obraz 4" descr="Obraz zawierający woda, przyroda, zewnętrzne, niebieski&#10;&#10;Opis wygenerowany automatycznie">
            <a:extLst>
              <a:ext uri="{FF2B5EF4-FFF2-40B4-BE49-F238E27FC236}">
                <a16:creationId xmlns:a16="http://schemas.microsoft.com/office/drawing/2014/main" id="{1765C31C-6610-7E55-3614-8884FB3151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89" r="-1" b="13456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D87B55-199F-6067-37CD-B71A8134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pl-PL" sz="3400" b="1" dirty="0">
                <a:latin typeface="Century"/>
                <a:cs typeface="Calibri Light"/>
              </a:rPr>
              <a:t>Park Narodowy Mljet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5C8678-5C52-00E8-2008-2E2AEB32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4" y="2514600"/>
            <a:ext cx="4933070" cy="40423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2000" dirty="0">
                <a:latin typeface="Century"/>
                <a:cs typeface="Calibri"/>
              </a:rPr>
              <a:t>Mljet to wyspa położona na północny zachód od Dubrownika. Ale nie cała wyspa to park. W jego skład wchodzi tylko północno-zachodnia część wyspy, dwa słone jeziora oraz wysepka św. Marii na jeziorze </a:t>
            </a:r>
            <a:r>
              <a:rPr lang="pl-PL" sz="2000" dirty="0" err="1">
                <a:latin typeface="Century"/>
                <a:cs typeface="Calibri"/>
              </a:rPr>
              <a:t>Veliko</a:t>
            </a:r>
            <a:r>
              <a:rPr lang="pl-PL" sz="2000" dirty="0">
                <a:latin typeface="Century"/>
                <a:cs typeface="Calibri"/>
              </a:rPr>
              <a:t> </a:t>
            </a:r>
            <a:r>
              <a:rPr lang="pl-PL" sz="2000" dirty="0" err="1">
                <a:latin typeface="Century"/>
                <a:cs typeface="Calibri"/>
              </a:rPr>
              <a:t>Jeziero</a:t>
            </a:r>
            <a:r>
              <a:rPr lang="pl-PL" sz="2000" dirty="0">
                <a:latin typeface="Century"/>
                <a:cs typeface="Calibri"/>
              </a:rPr>
              <a:t>, na której wznosi się klasztor Benedyktynów z XII w. Wyspa ta jest jedną z dziesięciu najpiękniejszych wysp świata,  dlatego, że leży nad czystym morzem ze spokojnymi, piaskowymi zatoczkami i urozmaiconym światem podwodnym. Jest porośnięta gęstym sosnowym lasem.</a:t>
            </a:r>
          </a:p>
        </p:txBody>
      </p:sp>
    </p:spTree>
    <p:extLst>
      <p:ext uri="{BB962C8B-B14F-4D97-AF65-F5344CB8AC3E}">
        <p14:creationId xmlns:p14="http://schemas.microsoft.com/office/powerpoint/2010/main" val="855090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skała, zewnętrzne, góra, przyroda&#10;&#10;Opis wygenerowany automatycznie">
            <a:extLst>
              <a:ext uri="{FF2B5EF4-FFF2-40B4-BE49-F238E27FC236}">
                <a16:creationId xmlns:a16="http://schemas.microsoft.com/office/drawing/2014/main" id="{B45783A3-DB3B-70DF-A656-5B3105CB4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4" r="15544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Obraz 6" descr="Obraz zawierający drzewo, zewnętrzne, skała, przyroda&#10;&#10;Opis wygenerowany automatycznie">
            <a:extLst>
              <a:ext uri="{FF2B5EF4-FFF2-40B4-BE49-F238E27FC236}">
                <a16:creationId xmlns:a16="http://schemas.microsoft.com/office/drawing/2014/main" id="{78D99E07-3FE4-B8E0-A70B-D894963D0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2" r="15741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Obraz 4" descr="Obraz zawierający góra, zewnętrzne, skała, przyroda&#10;&#10;Opis wygenerowany automatycznie">
            <a:extLst>
              <a:ext uri="{FF2B5EF4-FFF2-40B4-BE49-F238E27FC236}">
                <a16:creationId xmlns:a16="http://schemas.microsoft.com/office/drawing/2014/main" id="{BF55BCE7-D519-C5E9-684F-3B9D4BEF2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73" r="-1" b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458C2E-21FC-C275-AD01-373451EF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pl-PL" sz="3400" b="1" dirty="0">
                <a:latin typeface="Century"/>
                <a:cs typeface="Calibri Light"/>
              </a:rPr>
              <a:t>Park Narodowy </a:t>
            </a:r>
            <a:r>
              <a:rPr lang="pl-PL" sz="3400" b="1" dirty="0" err="1">
                <a:latin typeface="Century"/>
                <a:cs typeface="Calibri Light"/>
              </a:rPr>
              <a:t>Paklenica</a:t>
            </a:r>
            <a:endParaRPr lang="pl-PL" sz="3400" b="1">
              <a:latin typeface="Century"/>
              <a:cs typeface="Calibri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1DA8C0-FE94-786D-B280-F624673F3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latin typeface="Century"/>
                <a:cs typeface="Calibri"/>
              </a:rPr>
              <a:t>To park górski. Obejmuje południową część największego łańcucha gór </a:t>
            </a:r>
            <a:r>
              <a:rPr lang="pl-PL" sz="2000" dirty="0" err="1">
                <a:latin typeface="Century"/>
                <a:cs typeface="Calibri"/>
              </a:rPr>
              <a:t>Welebit</a:t>
            </a:r>
            <a:r>
              <a:rPr lang="pl-PL" sz="2000" dirty="0">
                <a:latin typeface="Century"/>
                <a:cs typeface="Calibri"/>
              </a:rPr>
              <a:t>, który najwyższymi szczytami schodzi do Morza Adriatyckiego oraz krasowe kaniony </a:t>
            </a:r>
            <a:r>
              <a:rPr lang="pl-PL" sz="2000" dirty="0" err="1">
                <a:latin typeface="Century"/>
                <a:cs typeface="Calibri"/>
              </a:rPr>
              <a:t>Velika</a:t>
            </a:r>
            <a:r>
              <a:rPr lang="pl-PL" sz="2000" dirty="0">
                <a:latin typeface="Century"/>
                <a:cs typeface="Calibri"/>
              </a:rPr>
              <a:t> </a:t>
            </a:r>
            <a:r>
              <a:rPr lang="pl-PL" sz="2000" dirty="0" err="1">
                <a:latin typeface="Century"/>
                <a:cs typeface="Calibri"/>
              </a:rPr>
              <a:t>Paklenica</a:t>
            </a:r>
            <a:r>
              <a:rPr lang="pl-PL" sz="2000" dirty="0">
                <a:latin typeface="Century"/>
                <a:cs typeface="Calibri"/>
              </a:rPr>
              <a:t>. W granicach parku znajduje się najwyższy szczyt Święta Góra. W tych górach możemy zwiedzić jaskinie, np. </a:t>
            </a:r>
            <a:r>
              <a:rPr lang="pl-PL" sz="2000" dirty="0" err="1">
                <a:latin typeface="Century"/>
                <a:cs typeface="Calibri"/>
              </a:rPr>
              <a:t>Manita</a:t>
            </a:r>
            <a:r>
              <a:rPr lang="pl-PL" sz="2000" dirty="0">
                <a:latin typeface="Century"/>
                <a:cs typeface="Calibri"/>
              </a:rPr>
              <a:t> </a:t>
            </a:r>
            <a:r>
              <a:rPr lang="pl-PL" sz="2000" dirty="0" err="1">
                <a:latin typeface="Century"/>
                <a:cs typeface="Calibri"/>
              </a:rPr>
              <a:t>peć</a:t>
            </a:r>
            <a:r>
              <a:rPr lang="pl-PL" sz="2000" dirty="0">
                <a:latin typeface="Century"/>
                <a:cs typeface="Calibri"/>
              </a:rPr>
              <a:t>. Dla wspinaczy park oferuje specjalne drogi wspinaczkowe na zboczach krasowych kanionów.</a:t>
            </a:r>
            <a:endParaRPr lang="pl-PL" sz="2000"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316357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EA0CD3-BB0C-2CC6-8322-E679B126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 dirty="0">
                <a:latin typeface="Century"/>
                <a:cs typeface="Calibri Light"/>
              </a:rPr>
              <a:t>Chorwacja jako państwo</a:t>
            </a:r>
            <a:endParaRPr lang="pl-PL" sz="5400" b="1">
              <a:latin typeface="Century"/>
            </a:endParaRPr>
          </a:p>
        </p:txBody>
      </p:sp>
      <p:sp>
        <p:nvSpPr>
          <p:cNvPr id="4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D83296-4864-7F7D-776C-7E0DED37A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2000" dirty="0">
                <a:latin typeface="Century"/>
                <a:cs typeface="Calibri"/>
              </a:rPr>
              <a:t>Republika Chorwacji to niewielki kraj leżący w Europie południowej, na Półwyspie Bałkańskim, nad Morzem Adriatyckim. Jej powierzchnia wynosi </a:t>
            </a:r>
            <a:r>
              <a:rPr lang="pl-PL" sz="2000" dirty="0">
                <a:latin typeface="Century"/>
                <a:ea typeface="+mn-lt"/>
                <a:cs typeface="+mn-lt"/>
              </a:rPr>
              <a:t>56 538 km</a:t>
            </a:r>
            <a:r>
              <a:rPr lang="pl-PL" sz="2000" baseline="30000" dirty="0">
                <a:latin typeface="Century"/>
                <a:ea typeface="+mn-lt"/>
                <a:cs typeface="+mn-lt"/>
              </a:rPr>
              <a:t>2</a:t>
            </a:r>
            <a:r>
              <a:rPr lang="pl-PL" sz="2000" dirty="0">
                <a:latin typeface="Century"/>
                <a:ea typeface="+mn-lt"/>
                <a:cs typeface="+mn-lt"/>
              </a:rPr>
              <a:t> i ma kształt bumerangu. </a:t>
            </a:r>
          </a:p>
          <a:p>
            <a:r>
              <a:rPr lang="pl-PL" sz="2000" dirty="0">
                <a:latin typeface="Century"/>
                <a:ea typeface="+mn-lt"/>
                <a:cs typeface="+mn-lt"/>
              </a:rPr>
              <a:t>Liczba ludności 4 058 000.</a:t>
            </a:r>
            <a:endParaRPr lang="pl-PL" sz="2000" dirty="0">
              <a:latin typeface="Century"/>
              <a:cs typeface="Calibri"/>
            </a:endParaRPr>
          </a:p>
          <a:p>
            <a:r>
              <a:rPr lang="pl-PL" sz="2000" dirty="0">
                <a:latin typeface="Century"/>
                <a:cs typeface="Calibri"/>
              </a:rPr>
              <a:t>Chorwacja graniczy z pięcioma państwami: Bośnią i Hercegowiną, Węgrami, Serbią, Słowenią i Czarnogórą (długość łączna granic </a:t>
            </a:r>
            <a:r>
              <a:rPr lang="pl-PL" sz="2000" dirty="0">
                <a:latin typeface="Century"/>
                <a:ea typeface="+mn-lt"/>
                <a:cs typeface="+mn-lt"/>
              </a:rPr>
              <a:t>to 2237 km)</a:t>
            </a:r>
            <a:r>
              <a:rPr lang="pl-PL" sz="2000" dirty="0">
                <a:latin typeface="Century"/>
                <a:cs typeface="Calibri"/>
              </a:rPr>
              <a:t>. </a:t>
            </a:r>
          </a:p>
          <a:p>
            <a:r>
              <a:rPr lang="pl-PL" sz="2000" dirty="0">
                <a:latin typeface="Century"/>
                <a:cs typeface="Calibri"/>
              </a:rPr>
              <a:t>Hymn Chorwacji ma tytuł - </a:t>
            </a:r>
            <a:r>
              <a:rPr lang="pl-PL" sz="2000" dirty="0" err="1">
                <a:latin typeface="Century"/>
                <a:ea typeface="+mn-lt"/>
                <a:cs typeface="+mn-lt"/>
              </a:rPr>
              <a:t>Lijepa</a:t>
            </a:r>
            <a:r>
              <a:rPr lang="pl-PL" sz="2000" dirty="0">
                <a:latin typeface="Century"/>
                <a:ea typeface="+mn-lt"/>
                <a:cs typeface="+mn-lt"/>
              </a:rPr>
              <a:t> </a:t>
            </a:r>
            <a:r>
              <a:rPr lang="pl-PL" sz="2000" dirty="0" err="1">
                <a:latin typeface="Century"/>
                <a:ea typeface="+mn-lt"/>
                <a:cs typeface="+mn-lt"/>
              </a:rPr>
              <a:t>naša</a:t>
            </a:r>
            <a:r>
              <a:rPr lang="pl-PL" sz="2000" dirty="0">
                <a:latin typeface="Century"/>
                <a:ea typeface="+mn-lt"/>
                <a:cs typeface="+mn-lt"/>
              </a:rPr>
              <a:t> </a:t>
            </a:r>
            <a:r>
              <a:rPr lang="pl-PL" sz="2000" dirty="0" err="1">
                <a:latin typeface="Century"/>
                <a:ea typeface="+mn-lt"/>
                <a:cs typeface="+mn-lt"/>
              </a:rPr>
              <a:t>domovino</a:t>
            </a:r>
            <a:r>
              <a:rPr lang="pl-PL" sz="2000" dirty="0">
                <a:latin typeface="Century"/>
                <a:ea typeface="+mn-lt"/>
                <a:cs typeface="+mn-lt"/>
              </a:rPr>
              <a:t> (Piękna nasza ojczyzno)</a:t>
            </a:r>
            <a:endParaRPr lang="pl-PL" sz="2000" i="1" dirty="0">
              <a:latin typeface="Century"/>
              <a:ea typeface="+mn-lt"/>
              <a:cs typeface="+mn-lt"/>
            </a:endParaRPr>
          </a:p>
          <a:p>
            <a:r>
              <a:rPr lang="pl-PL" sz="2000" dirty="0">
                <a:latin typeface="Century"/>
                <a:cs typeface="Calibri"/>
              </a:rPr>
              <a:t>Językiem urzędowym jest język chorwacki, a walutą euro (od 1 stycznia 2023), a wcześniej była kuna.</a:t>
            </a:r>
          </a:p>
          <a:p>
            <a:r>
              <a:rPr lang="pl-PL" sz="2000" dirty="0">
                <a:latin typeface="Century"/>
                <a:cs typeface="Calibri"/>
              </a:rPr>
              <a:t>Stolica - Zagrzeb.</a:t>
            </a: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8FD54512-AEAB-FB4E-2222-9BE7B872B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0" r="1464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7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0F98C8-A28F-4768-8038-D0B9D4F4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Century"/>
                <a:cs typeface="Calibri Light"/>
              </a:rPr>
              <a:t>Park Narodowy Jezior Plitwickich</a:t>
            </a:r>
          </a:p>
        </p:txBody>
      </p:sp>
      <p:pic>
        <p:nvPicPr>
          <p:cNvPr id="6" name="Obraz 6" descr="Obraz zawierający woda, zewnętrzne, rzeka, staw&#10;&#10;Opis wygenerowany automatycznie">
            <a:extLst>
              <a:ext uri="{FF2B5EF4-FFF2-40B4-BE49-F238E27FC236}">
                <a16:creationId xmlns:a16="http://schemas.microsoft.com/office/drawing/2014/main" id="{1BBD8F09-0286-28C1-6EB3-397DE6295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84" r="18234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4" name="Obraz 4" descr="Obraz zawierający drzewo, zewnętrzne, góra, przyroda&#10;&#10;Opis wygenerowany automatycznie">
            <a:extLst>
              <a:ext uri="{FF2B5EF4-FFF2-40B4-BE49-F238E27FC236}">
                <a16:creationId xmlns:a16="http://schemas.microsoft.com/office/drawing/2014/main" id="{8E7A2ADA-189E-F077-DA6B-0E3712875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27" r="2209" b="-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5" name="Obraz 5" descr="Obraz zawierający drzewo, woda, zewnętrzne, przyroda&#10;&#10;Opis wygenerowany automatycznie">
            <a:extLst>
              <a:ext uri="{FF2B5EF4-FFF2-40B4-BE49-F238E27FC236}">
                <a16:creationId xmlns:a16="http://schemas.microsoft.com/office/drawing/2014/main" id="{51694419-8F9C-AC0D-662E-441FFF8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85" r="7237" b="2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693B03-ED99-92B9-15BC-AAB24199D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41562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900" dirty="0">
                <a:latin typeface="Century"/>
                <a:cs typeface="Calibri"/>
              </a:rPr>
              <a:t>To najpiękniejszy park w Chorwacji. Obejmuje 16 jezior krasowych, które są połączone ze sobą poprzez liczne wodospady. Jeziora Plitwickie leżą w południowej części gór Mała Kapela, wchodzących w skład Gór Dynarskich. Dzielą się na Górne i Dolne. Największe jezioro ma aż 80 hektarów powierzchni i aż 49,5 m głębokości. Największy wodospad na terenie tego parku Wielki Wodospad ma 7m wysokości. Na terenie tego parku są też dwie jaskinie: </a:t>
            </a:r>
            <a:r>
              <a:rPr lang="pl-PL" sz="1900" dirty="0" err="1">
                <a:latin typeface="Century"/>
                <a:cs typeface="Calibri"/>
              </a:rPr>
              <a:t>Supljara</a:t>
            </a:r>
            <a:r>
              <a:rPr lang="pl-PL" sz="1900" dirty="0">
                <a:latin typeface="Century"/>
                <a:cs typeface="Calibri"/>
              </a:rPr>
              <a:t> o długości 70 metrów i </a:t>
            </a:r>
            <a:r>
              <a:rPr lang="pl-PL" sz="1900" dirty="0" err="1">
                <a:latin typeface="Century"/>
                <a:cs typeface="Calibri"/>
              </a:rPr>
              <a:t>Goluginjaca</a:t>
            </a:r>
            <a:r>
              <a:rPr lang="pl-PL" sz="1900" dirty="0">
                <a:latin typeface="Century"/>
                <a:cs typeface="Calibri"/>
              </a:rPr>
              <a:t> o długości 160 metrów. </a:t>
            </a:r>
            <a:endParaRPr lang="pl-PL" sz="1900" dirty="0"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60550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1B8733-A816-D6C4-C8A0-659063EB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pl-PL" sz="5400" b="1" dirty="0">
                <a:latin typeface="Century"/>
                <a:cs typeface="Calibri Light"/>
              </a:rPr>
              <a:t>Park Narodowy </a:t>
            </a:r>
            <a:r>
              <a:rPr lang="pl-PL" sz="5400" b="1" err="1">
                <a:latin typeface="Century"/>
                <a:cs typeface="Calibri Light"/>
              </a:rPr>
              <a:t>Risnjak</a:t>
            </a:r>
            <a:endParaRPr lang="pl-PL" sz="5400" b="1">
              <a:latin typeface="Century"/>
              <a:cs typeface="Calibri Light"/>
            </a:endParaRPr>
          </a:p>
        </p:txBody>
      </p:sp>
      <p:pic>
        <p:nvPicPr>
          <p:cNvPr id="5" name="Obraz 5" descr="Obraz zawierający drzewo, niedźwiedź, zewnętrzne, trawa&#10;&#10;Opis wygenerowany automatycznie">
            <a:extLst>
              <a:ext uri="{FF2B5EF4-FFF2-40B4-BE49-F238E27FC236}">
                <a16:creationId xmlns:a16="http://schemas.microsoft.com/office/drawing/2014/main" id="{C43260B7-8859-5218-9846-63618FE24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0" r="3" b="3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6" name="Obraz 6" descr="Obraz zawierający góra, niebo, zewnętrzne, skała&#10;&#10;Opis wygenerowany automatycznie">
            <a:extLst>
              <a:ext uri="{FF2B5EF4-FFF2-40B4-BE49-F238E27FC236}">
                <a16:creationId xmlns:a16="http://schemas.microsoft.com/office/drawing/2014/main" id="{993A37CF-E853-2A04-F49A-1E5F8E99A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87" r="-1" b="3066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DCBF55-DC54-69ED-E94F-194546BF9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6074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800" dirty="0">
                <a:latin typeface="Century"/>
                <a:cs typeface="Calibri"/>
              </a:rPr>
              <a:t>To park górski. W jego obrębie są tereny pomiędzy Alpami a Górami Dynarskimi oraz źródłami rzeki Kupa. Położony jest 15 km od wybrzeża Kvarneru, co powoduje, że panuje tu klimat górski związany z bliskością Alp oraz łagodny morski związany z bliskością Atlantyku. Najniżej położony punktem jest dolina Leska 680 m n.p.m., a najwyższy szczyt to Wielki </a:t>
            </a:r>
            <a:r>
              <a:rPr lang="pl-PL" sz="1800" dirty="0" err="1">
                <a:latin typeface="Century"/>
                <a:cs typeface="Calibri"/>
              </a:rPr>
              <a:t>Risnjak</a:t>
            </a:r>
            <a:r>
              <a:rPr lang="pl-PL" sz="1800" dirty="0">
                <a:latin typeface="Century"/>
                <a:cs typeface="Calibri"/>
              </a:rPr>
              <a:t> 1528 m. Park ten ma 30 km</a:t>
            </a:r>
            <a:r>
              <a:rPr lang="pl-PL" sz="1800" baseline="30000" dirty="0">
                <a:latin typeface="Century"/>
                <a:cs typeface="Calibri"/>
              </a:rPr>
              <a:t>2</a:t>
            </a:r>
            <a:r>
              <a:rPr lang="pl-PL" sz="1800" dirty="0">
                <a:latin typeface="Century"/>
                <a:cs typeface="Calibri"/>
              </a:rPr>
              <a:t> powierzchni. Możemy tu spotkać wiele gatunków zwierząt: niedźwiedzie brunatne, kozice, orły i rysie. Rośliny tu występują endemicznie np.: krwawnik czy szarotka alpejska.</a:t>
            </a:r>
          </a:p>
        </p:txBody>
      </p:sp>
      <p:pic>
        <p:nvPicPr>
          <p:cNvPr id="7" name="Obraz 7" descr="Obraz zawierający góra, przyroda, zewnętrzne, zbocze&#10;&#10;Opis wygenerowany automatycznie">
            <a:extLst>
              <a:ext uri="{FF2B5EF4-FFF2-40B4-BE49-F238E27FC236}">
                <a16:creationId xmlns:a16="http://schemas.microsoft.com/office/drawing/2014/main" id="{8C574E2B-A3ED-4D35-980B-DFF91F6B7C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60" b="-2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0975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2EA71A-8CB9-6F6C-AA2B-AE69EBDE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Century"/>
                <a:cs typeface="Calibri Light"/>
              </a:rPr>
              <a:t>Park Narodowy </a:t>
            </a:r>
            <a:r>
              <a:rPr lang="pl-PL" sz="4000" b="1" dirty="0" err="1">
                <a:latin typeface="Century"/>
                <a:cs typeface="Calibri Light"/>
              </a:rPr>
              <a:t>Welebitu</a:t>
            </a:r>
            <a:r>
              <a:rPr lang="pl-PL" sz="4000" b="1" dirty="0">
                <a:latin typeface="Century"/>
                <a:cs typeface="Calibri Light"/>
              </a:rPr>
              <a:t> Północnego</a:t>
            </a:r>
          </a:p>
        </p:txBody>
      </p:sp>
      <p:pic>
        <p:nvPicPr>
          <p:cNvPr id="6" name="Obraz 6" descr="Obraz zawierający trawa, zewnętrzne, pole, porośnięte trawą&#10;&#10;Opis wygenerowany automatycznie">
            <a:extLst>
              <a:ext uri="{FF2B5EF4-FFF2-40B4-BE49-F238E27FC236}">
                <a16:creationId xmlns:a16="http://schemas.microsoft.com/office/drawing/2014/main" id="{2370B11E-8339-B3E1-634D-322A96FED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736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5" name="Obraz 5" descr="Obraz zawierający zewnętrzne, trawa, niebo, drzewo&#10;&#10;Opis wygenerowany automatycznie">
            <a:extLst>
              <a:ext uri="{FF2B5EF4-FFF2-40B4-BE49-F238E27FC236}">
                <a16:creationId xmlns:a16="http://schemas.microsoft.com/office/drawing/2014/main" id="{FE6EE874-F11F-01E5-F8FC-722C013BD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46" r="22471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4" name="Obraz 4" descr="Obraz zawierający zewnętrzne, góra, niebo, przyroda&#10;&#10;Opis wygenerowany automatycznie">
            <a:extLst>
              <a:ext uri="{FF2B5EF4-FFF2-40B4-BE49-F238E27FC236}">
                <a16:creationId xmlns:a16="http://schemas.microsoft.com/office/drawing/2014/main" id="{B52AC5B0-14B2-47A5-C0F7-9B28DCA6C4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61" r="1" b="1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7619B-A2A4-B2C0-290C-00BFD41F3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2413645"/>
            <a:ext cx="4753534" cy="40703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latin typeface="Century"/>
                <a:cs typeface="Calibri"/>
              </a:rPr>
              <a:t>To najmłodszy park Chorwacji. Powstał w 1999 r. Obejmuje tereny północnej części największego w Chorwacji pasma górskiego </a:t>
            </a:r>
            <a:r>
              <a:rPr lang="pl-PL" sz="2000" dirty="0" err="1">
                <a:latin typeface="Century"/>
                <a:cs typeface="Calibri"/>
              </a:rPr>
              <a:t>Welebit</a:t>
            </a:r>
            <a:r>
              <a:rPr lang="pl-PL" sz="2000" dirty="0">
                <a:latin typeface="Century"/>
                <a:cs typeface="Calibri"/>
              </a:rPr>
              <a:t>, które w pozostałej części też jest objęte ochroną przez park krajobrazowy. W środku parku znajduje się wiele rezerwatów, ogrodów botanicznych oraz jedna z najgłębszych jaskiń świata </a:t>
            </a:r>
            <a:r>
              <a:rPr lang="pl-PL" sz="2000" dirty="0" err="1">
                <a:latin typeface="Century"/>
                <a:cs typeface="Calibri"/>
              </a:rPr>
              <a:t>Lukina</a:t>
            </a:r>
            <a:r>
              <a:rPr lang="pl-PL" sz="2000" dirty="0">
                <a:latin typeface="Century"/>
                <a:cs typeface="Calibri"/>
              </a:rPr>
              <a:t> Jama. Oprócz tego zobaczymy tam najwyżej położoną stację meteorologiczną w Chorwacji na najwyższej górze parku. </a:t>
            </a:r>
            <a:endParaRPr lang="pl-PL" sz="2000"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30247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CECEF1-F47E-31FC-5D15-B6AA2A2C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 dirty="0">
                <a:latin typeface="Century"/>
                <a:cs typeface="Calibri Light"/>
              </a:rPr>
              <a:t>T U R Y S T Y K A</a:t>
            </a:r>
            <a:endParaRPr lang="pl-PL" sz="5400" b="1">
              <a:latin typeface="Century"/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2297C5-8BE1-DC62-55F1-856938A7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2000" dirty="0">
                <a:latin typeface="Century"/>
                <a:cs typeface="Calibri"/>
              </a:rPr>
              <a:t>Miejsca warte zwiedzenia w Chorwacji:</a:t>
            </a:r>
          </a:p>
          <a:p>
            <a:r>
              <a:rPr lang="pl-PL" sz="2000" dirty="0">
                <a:latin typeface="Century"/>
                <a:cs typeface="Calibri"/>
              </a:rPr>
              <a:t>Kościół św. Donata w Starym Mieście</a:t>
            </a:r>
          </a:p>
          <a:p>
            <a:r>
              <a:rPr lang="pl-PL" sz="2000" dirty="0">
                <a:latin typeface="Century"/>
                <a:cs typeface="Calibri"/>
              </a:rPr>
              <a:t>W Pagu można zobaczyć: Most </a:t>
            </a:r>
            <a:r>
              <a:rPr lang="pl-PL" sz="2000" dirty="0" err="1">
                <a:latin typeface="Century"/>
                <a:cs typeface="Calibri"/>
              </a:rPr>
              <a:t>Katrina</a:t>
            </a:r>
            <a:r>
              <a:rPr lang="pl-PL" sz="2000" dirty="0">
                <a:latin typeface="Century"/>
                <a:cs typeface="Calibri"/>
              </a:rPr>
              <a:t>, Kościół św. Franciszka, klasztor Benedyktynów, oraz mury miejskie z czasów starożytności.</a:t>
            </a:r>
          </a:p>
          <a:p>
            <a:r>
              <a:rPr lang="pl-PL" sz="2000" dirty="0">
                <a:latin typeface="Century"/>
                <a:cs typeface="Calibri"/>
              </a:rPr>
              <a:t>Stare miasto w Dubrowniku wpisane na listę UNESCO. </a:t>
            </a:r>
          </a:p>
          <a:p>
            <a:r>
              <a:rPr lang="pl-PL" sz="2000" dirty="0">
                <a:latin typeface="Century"/>
                <a:cs typeface="Calibri"/>
              </a:rPr>
              <a:t>Split oferuje pałac </a:t>
            </a:r>
            <a:r>
              <a:rPr lang="pl-PL" sz="2000" dirty="0" err="1">
                <a:latin typeface="Century"/>
                <a:cs typeface="Calibri"/>
              </a:rPr>
              <a:t>Dioklencjana</a:t>
            </a:r>
            <a:r>
              <a:rPr lang="pl-PL" sz="2000" dirty="0">
                <a:latin typeface="Century"/>
                <a:cs typeface="Calibri"/>
              </a:rPr>
              <a:t>, oraz ze wzgórza Marian można podziwiać widoki miasta, porty, cudowne plaże i ruiny Salony.</a:t>
            </a:r>
          </a:p>
          <a:p>
            <a:r>
              <a:rPr lang="pl-PL" sz="2000" dirty="0">
                <a:latin typeface="Century"/>
                <a:cs typeface="Calibri"/>
              </a:rPr>
              <a:t>Ciekawostka turystyczna - serial "Gra o tron" był nagrywany w pałacu </a:t>
            </a:r>
            <a:r>
              <a:rPr lang="pl-PL" sz="2000" dirty="0" err="1">
                <a:latin typeface="Century"/>
                <a:ea typeface="+mn-lt"/>
                <a:cs typeface="+mn-lt"/>
              </a:rPr>
              <a:t>Dioklencjana</a:t>
            </a:r>
            <a:r>
              <a:rPr lang="pl-PL" sz="2000" dirty="0">
                <a:latin typeface="Century"/>
                <a:ea typeface="+mn-lt"/>
                <a:cs typeface="+mn-lt"/>
              </a:rPr>
              <a:t> i w innych miejscach Chorwacji.</a:t>
            </a:r>
            <a:endParaRPr lang="pl-PL" sz="2000" dirty="0">
              <a:latin typeface="Century"/>
              <a:cs typeface="Calibri"/>
            </a:endParaRPr>
          </a:p>
        </p:txBody>
      </p:sp>
      <p:pic>
        <p:nvPicPr>
          <p:cNvPr id="4" name="Obraz 4" descr="Obraz zawierający niebo, zewnętrzne, przyroda, skała&#10;&#10;Opis wygenerowany automatycznie">
            <a:extLst>
              <a:ext uri="{FF2B5EF4-FFF2-40B4-BE49-F238E27FC236}">
                <a16:creationId xmlns:a16="http://schemas.microsoft.com/office/drawing/2014/main" id="{882ED31F-3AC2-A55B-14A2-9251E3F8C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9" r="18960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zewnętrzne, góra, przyroda&#10;&#10;Opis wygenerowany automatycznie">
            <a:extLst>
              <a:ext uri="{FF2B5EF4-FFF2-40B4-BE49-F238E27FC236}">
                <a16:creationId xmlns:a16="http://schemas.microsoft.com/office/drawing/2014/main" id="{57B67512-5778-D0C2-B8C9-B2FD427E0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0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Obraz 7" descr="Obraz zawierający budynek, zewnętrzne, kamień, stare&#10;&#10;Opis wygenerowany automatycznie">
            <a:extLst>
              <a:ext uri="{FF2B5EF4-FFF2-40B4-BE49-F238E27FC236}">
                <a16:creationId xmlns:a16="http://schemas.microsoft.com/office/drawing/2014/main" id="{D2A80F7B-10E7-4E3F-E1A2-F2C97C14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" r="1" b="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Obraz 6" descr="Obraz zawierający drzewo, niebo, woda, zewnętrzne&#10;&#10;Opis wygenerowany automatycznie">
            <a:extLst>
              <a:ext uri="{FF2B5EF4-FFF2-40B4-BE49-F238E27FC236}">
                <a16:creationId xmlns:a16="http://schemas.microsoft.com/office/drawing/2014/main" id="{ADBC7A0C-A45C-949E-4AB5-6053E83BEF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8" r="1" b="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0021FC-8CB6-B31C-DC24-7ABCAB84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Century"/>
                <a:cs typeface="Calibri Light"/>
              </a:rPr>
              <a:t>Zabytki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9ADEB5-245A-6554-33C8-F1EB29EB0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>
                <a:latin typeface="Century"/>
                <a:cs typeface="Calibri"/>
              </a:rPr>
              <a:t>Stare Miasto Pag</a:t>
            </a:r>
          </a:p>
          <a:p>
            <a:endParaRPr lang="en-US" sz="2400" dirty="0">
              <a:latin typeface="Century"/>
              <a:cs typeface="Calibri"/>
            </a:endParaRPr>
          </a:p>
          <a:p>
            <a:r>
              <a:rPr lang="en-US" sz="2400" dirty="0" err="1">
                <a:latin typeface="Century"/>
                <a:cs typeface="Calibri"/>
              </a:rPr>
              <a:t>Klasztor</a:t>
            </a:r>
            <a:r>
              <a:rPr lang="en-US" sz="2400" dirty="0">
                <a:latin typeface="Century"/>
                <a:cs typeface="Calibri"/>
              </a:rPr>
              <a:t> </a:t>
            </a:r>
            <a:r>
              <a:rPr lang="en-US" sz="2400" dirty="0" err="1">
                <a:latin typeface="Century"/>
                <a:cs typeface="Calibri"/>
              </a:rPr>
              <a:t>Benedyktynów</a:t>
            </a:r>
            <a:endParaRPr lang="en-US" sz="2400">
              <a:latin typeface="Century"/>
              <a:cs typeface="Calibri"/>
            </a:endParaRPr>
          </a:p>
          <a:p>
            <a:endParaRPr lang="en-US" sz="2400" dirty="0">
              <a:latin typeface="Century"/>
              <a:cs typeface="Calibri"/>
            </a:endParaRPr>
          </a:p>
          <a:p>
            <a:r>
              <a:rPr lang="en-US" sz="2400" dirty="0" err="1">
                <a:latin typeface="Century"/>
                <a:cs typeface="Calibri"/>
              </a:rPr>
              <a:t>Pałac</a:t>
            </a:r>
            <a:r>
              <a:rPr lang="en-US" sz="2400" dirty="0">
                <a:latin typeface="Century"/>
                <a:cs typeface="Calibri"/>
              </a:rPr>
              <a:t> </a:t>
            </a:r>
            <a:r>
              <a:rPr lang="en-US" sz="2400" dirty="0" err="1">
                <a:latin typeface="Century"/>
                <a:cs typeface="Calibri"/>
              </a:rPr>
              <a:t>Dioklecjana</a:t>
            </a:r>
            <a:endParaRPr lang="en-US" sz="2400">
              <a:latin typeface="Century"/>
              <a:cs typeface="Calibri"/>
            </a:endParaRPr>
          </a:p>
          <a:p>
            <a:endParaRPr lang="en-US" sz="2400" dirty="0">
              <a:latin typeface="Century"/>
              <a:cs typeface="Calibri"/>
            </a:endParaRPr>
          </a:p>
          <a:p>
            <a:r>
              <a:rPr lang="en-US" sz="2400" dirty="0" err="1">
                <a:latin typeface="Century"/>
                <a:cs typeface="Calibri"/>
              </a:rPr>
              <a:t>Kościół</a:t>
            </a:r>
            <a:r>
              <a:rPr lang="en-US" sz="2400" dirty="0">
                <a:latin typeface="Century"/>
                <a:cs typeface="Calibri"/>
              </a:rPr>
              <a:t> </a:t>
            </a:r>
            <a:r>
              <a:rPr lang="en-US" sz="2400" dirty="0" err="1">
                <a:latin typeface="Century"/>
                <a:cs typeface="Calibri"/>
              </a:rPr>
              <a:t>św</a:t>
            </a:r>
            <a:r>
              <a:rPr lang="en-US" sz="2400" dirty="0">
                <a:latin typeface="Century"/>
                <a:cs typeface="Calibri"/>
              </a:rPr>
              <a:t>. Donata</a:t>
            </a:r>
          </a:p>
        </p:txBody>
      </p:sp>
      <p:pic>
        <p:nvPicPr>
          <p:cNvPr id="4" name="Obraz 4" descr="Obraz zawierający budynek, zewnętrzne, niebo&#10;&#10;Opis wygenerowany automatycznie">
            <a:extLst>
              <a:ext uri="{FF2B5EF4-FFF2-40B4-BE49-F238E27FC236}">
                <a16:creationId xmlns:a16="http://schemas.microsoft.com/office/drawing/2014/main" id="{0430EE7D-DA40-D2A6-90E2-D01A68D7ED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0" r="-1" b="12638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15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C7DF13-DBE7-A363-6128-9B438FB8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Century"/>
                <a:cs typeface="Calibri Light"/>
              </a:rPr>
              <a:t>Bibliografia</a:t>
            </a:r>
            <a:endParaRPr lang="pl-PL" b="1">
              <a:latin typeface="Century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B75304-329D-DCC8-FD33-821AD2C4F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292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dirty="0">
                <a:latin typeface="Century"/>
                <a:cs typeface="Calibri"/>
              </a:rPr>
              <a:t>Źródła informacji:</a:t>
            </a:r>
          </a:p>
          <a:p>
            <a:pPr marL="457200" indent="-457200">
              <a:buAutoNum type="arabicPeriod"/>
            </a:pPr>
            <a:r>
              <a:rPr lang="pl-PL" sz="2000" b="1" dirty="0">
                <a:latin typeface="Century"/>
                <a:cs typeface="Calibri"/>
              </a:rPr>
              <a:t>Wikipedia</a:t>
            </a:r>
            <a:r>
              <a:rPr lang="pl-PL" sz="2000" dirty="0">
                <a:latin typeface="Century"/>
                <a:cs typeface="Calibri"/>
              </a:rPr>
              <a:t>, </a:t>
            </a:r>
          </a:p>
          <a:p>
            <a:pPr marL="457200" indent="-457200">
              <a:buAutoNum type="arabicPeriod"/>
            </a:pPr>
            <a:r>
              <a:rPr lang="pl-PL" sz="2000" dirty="0">
                <a:latin typeface="Century"/>
                <a:cs typeface="Calibri"/>
              </a:rPr>
              <a:t>R. Abraham </a:t>
            </a:r>
            <a:r>
              <a:rPr lang="pl-PL" sz="2000" dirty="0" err="1">
                <a:latin typeface="Century"/>
                <a:cs typeface="Calibri"/>
              </a:rPr>
              <a:t>National</a:t>
            </a:r>
            <a:r>
              <a:rPr lang="pl-PL" sz="2000" dirty="0">
                <a:latin typeface="Century"/>
                <a:cs typeface="Calibri"/>
              </a:rPr>
              <a:t> </a:t>
            </a:r>
            <a:r>
              <a:rPr lang="pl-PL" sz="2000" dirty="0" err="1">
                <a:latin typeface="Century"/>
                <a:cs typeface="Calibri"/>
              </a:rPr>
              <a:t>Geographic</a:t>
            </a:r>
            <a:r>
              <a:rPr lang="pl-PL" sz="2000" dirty="0">
                <a:latin typeface="Century"/>
                <a:cs typeface="Calibri"/>
              </a:rPr>
              <a:t> "</a:t>
            </a:r>
            <a:r>
              <a:rPr lang="pl-PL" sz="2000" b="1" dirty="0">
                <a:latin typeface="Century"/>
                <a:cs typeface="Calibri"/>
              </a:rPr>
              <a:t>Przewodnik – Chorwacja</a:t>
            </a:r>
            <a:r>
              <a:rPr lang="pl-PL" sz="2000" dirty="0">
                <a:latin typeface="Century"/>
                <a:cs typeface="Calibri"/>
              </a:rPr>
              <a:t>", 2011, </a:t>
            </a:r>
            <a:endParaRPr lang="pl-PL" dirty="0">
              <a:latin typeface="Calibri" panose="020F0502020204030204"/>
              <a:cs typeface="Calibri"/>
            </a:endParaRPr>
          </a:p>
          <a:p>
            <a:pPr marL="457200" indent="-457200">
              <a:buAutoNum type="arabicPeriod"/>
            </a:pPr>
            <a:r>
              <a:rPr lang="pl-PL" sz="2000" dirty="0">
                <a:latin typeface="Century"/>
                <a:cs typeface="Calibri"/>
              </a:rPr>
              <a:t>Wydawnictwo Fenix - "</a:t>
            </a:r>
            <a:r>
              <a:rPr lang="pl-PL" sz="2000" b="1" dirty="0">
                <a:latin typeface="Century"/>
                <a:cs typeface="Calibri"/>
              </a:rPr>
              <a:t>Rajskie wakacje</a:t>
            </a:r>
            <a:r>
              <a:rPr lang="pl-PL" sz="2000" dirty="0">
                <a:latin typeface="Century"/>
                <a:cs typeface="Calibri"/>
              </a:rPr>
              <a:t>", 2022, </a:t>
            </a:r>
            <a:endParaRPr lang="pl-PL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pl-PL" sz="2000" dirty="0">
                <a:latin typeface="Century"/>
                <a:cs typeface="Calibri"/>
              </a:rPr>
              <a:t>S. Adamczyk, K. Firlej - "</a:t>
            </a:r>
            <a:r>
              <a:rPr lang="pl-PL" sz="2000" b="1" dirty="0">
                <a:latin typeface="Century"/>
                <a:cs typeface="Calibri"/>
              </a:rPr>
              <a:t>Przewodniki </a:t>
            </a:r>
            <a:r>
              <a:rPr lang="pl-PL" sz="2000" b="1" dirty="0" err="1">
                <a:latin typeface="Century"/>
                <a:cs typeface="Calibri"/>
              </a:rPr>
              <a:t>MasterCard</a:t>
            </a:r>
            <a:r>
              <a:rPr lang="pl-PL" sz="2000" dirty="0">
                <a:latin typeface="Century"/>
                <a:cs typeface="Calibri"/>
              </a:rPr>
              <a:t>", 2007,</a:t>
            </a:r>
          </a:p>
          <a:p>
            <a:pPr marL="457200" indent="-457200">
              <a:buAutoNum type="arabicPeriod"/>
            </a:pPr>
            <a:r>
              <a:rPr lang="pl-PL" sz="2000" dirty="0">
                <a:latin typeface="Century"/>
                <a:cs typeface="Calibri"/>
              </a:rPr>
              <a:t>A. Jelonek - "</a:t>
            </a:r>
            <a:r>
              <a:rPr lang="pl-PL" sz="2000" b="1" dirty="0">
                <a:latin typeface="Century"/>
                <a:cs typeface="Calibri"/>
              </a:rPr>
              <a:t>Europa, Encyklopedia geograficzna świata. V</a:t>
            </a:r>
            <a:r>
              <a:rPr lang="pl-PL" sz="2000" dirty="0">
                <a:latin typeface="Century"/>
                <a:cs typeface="Calibri"/>
              </a:rPr>
              <a:t>" wyd. OPRESS, 1998. </a:t>
            </a:r>
          </a:p>
          <a:p>
            <a:r>
              <a:rPr lang="pl-PL" dirty="0">
                <a:latin typeface="Century"/>
                <a:cs typeface="Calibri"/>
              </a:rPr>
              <a:t>Źródła zdjęć:</a:t>
            </a:r>
          </a:p>
          <a:p>
            <a:pPr marL="0" indent="0">
              <a:buNone/>
            </a:pPr>
            <a:r>
              <a:rPr lang="pl-PL" sz="2000" dirty="0">
                <a:latin typeface="Century"/>
                <a:cs typeface="Calibri"/>
              </a:rPr>
              <a:t>Albatros Travel, Wikipedia, </a:t>
            </a:r>
            <a:r>
              <a:rPr lang="pl-PL" sz="2000" dirty="0" err="1">
                <a:latin typeface="Century"/>
                <a:cs typeface="Calibri"/>
              </a:rPr>
              <a:t>iStock</a:t>
            </a:r>
            <a:r>
              <a:rPr lang="pl-PL" sz="2000" dirty="0">
                <a:latin typeface="Century"/>
                <a:cs typeface="Calibri"/>
              </a:rPr>
              <a:t>, </a:t>
            </a:r>
            <a:r>
              <a:rPr lang="pl-PL" sz="2000" dirty="0" err="1">
                <a:latin typeface="Century"/>
                <a:cs typeface="Calibri"/>
              </a:rPr>
              <a:t>Vinofan</a:t>
            </a:r>
            <a:r>
              <a:rPr lang="pl-PL" sz="2000" dirty="0">
                <a:latin typeface="Century"/>
                <a:cs typeface="Calibri"/>
              </a:rPr>
              <a:t>. </a:t>
            </a:r>
          </a:p>
          <a:p>
            <a:pPr marL="0" indent="0">
              <a:buNone/>
            </a:pPr>
            <a:r>
              <a:rPr lang="pl-PL" dirty="0">
                <a:latin typeface="Century"/>
                <a:cs typeface="Calibri"/>
              </a:rPr>
              <a:t>Wykonali: Szymon Rygiel, Szymon </a:t>
            </a:r>
            <a:r>
              <a:rPr lang="pl-PL" dirty="0" err="1">
                <a:latin typeface="Century"/>
                <a:cs typeface="Calibri"/>
              </a:rPr>
              <a:t>Rozel</a:t>
            </a:r>
            <a:r>
              <a:rPr lang="pl-PL" dirty="0">
                <a:latin typeface="Century"/>
                <a:cs typeface="Calibri"/>
              </a:rPr>
              <a:t>, Bartosz Szkółka i Antoni          Janiczek </a:t>
            </a:r>
          </a:p>
          <a:p>
            <a:pPr marL="0" indent="0">
              <a:buNone/>
            </a:pPr>
            <a:r>
              <a:rPr lang="pl-PL" dirty="0">
                <a:latin typeface="Century"/>
                <a:cs typeface="Calibri"/>
              </a:rPr>
              <a:t>Opiekun: Krystyna Bargieł</a:t>
            </a:r>
          </a:p>
        </p:txBody>
      </p:sp>
    </p:spTree>
    <p:extLst>
      <p:ext uri="{BB962C8B-B14F-4D97-AF65-F5344CB8AC3E}">
        <p14:creationId xmlns:p14="http://schemas.microsoft.com/office/powerpoint/2010/main" val="423228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F5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4163E1-DF12-EA39-2DEC-CB030DBA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  <a:latin typeface="Century"/>
              </a:rPr>
              <a:t>Symbole Chorwacji</a:t>
            </a:r>
            <a:endParaRPr lang="pl-PL" b="1">
              <a:solidFill>
                <a:srgbClr val="FFFFFF"/>
              </a:solidFill>
              <a:latin typeface="Century"/>
              <a:cs typeface="Calibri Light"/>
            </a:endParaRPr>
          </a:p>
          <a:p>
            <a:endParaRPr lang="pl-PL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różny, ssak&#10;&#10;Opis wygenerowany automatycznie">
            <a:extLst>
              <a:ext uri="{FF2B5EF4-FFF2-40B4-BE49-F238E27FC236}">
                <a16:creationId xmlns:a16="http://schemas.microsoft.com/office/drawing/2014/main" id="{ABCCBD72-7C55-B749-5430-6E10B7655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2838753"/>
            <a:ext cx="6579910" cy="32899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41C1370-56A3-2D09-994A-7B8898C2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1132373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pl-PL" sz="1800" dirty="0">
                <a:solidFill>
                  <a:srgbClr val="FFFFFF"/>
                </a:solidFill>
                <a:latin typeface="Century"/>
                <a:ea typeface="+mn-lt"/>
                <a:cs typeface="+mn-lt"/>
              </a:rPr>
              <a:t>Zwierzę narodowe Chorwacji</a:t>
            </a:r>
            <a:endParaRPr lang="en-US" sz="1800">
              <a:solidFill>
                <a:srgbClr val="FFFFFF"/>
              </a:solidFill>
              <a:latin typeface="Century"/>
              <a:ea typeface="+mn-lt"/>
              <a:cs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sz="1800" b="1" dirty="0">
                <a:solidFill>
                  <a:srgbClr val="FFFFFF"/>
                </a:solidFill>
                <a:latin typeface="Century"/>
                <a:cs typeface="calibri light"/>
              </a:rPr>
              <a:t>Kuna leśna</a:t>
            </a:r>
            <a:endParaRPr lang="pl-PL" sz="1800">
              <a:solidFill>
                <a:srgbClr val="FFFFFF"/>
              </a:solidFill>
              <a:latin typeface="Century"/>
              <a:ea typeface="+mn-lt"/>
              <a:cs typeface="+mn-lt"/>
            </a:endParaRPr>
          </a:p>
          <a:p>
            <a:r>
              <a:rPr lang="pl-PL" sz="1800" dirty="0">
                <a:solidFill>
                  <a:srgbClr val="FFFFFF"/>
                </a:solidFill>
                <a:latin typeface="Century"/>
              </a:rPr>
              <a:t>Ptak narodowy Chorwacji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FFFFFF"/>
                </a:solidFill>
                <a:latin typeface="Century"/>
                <a:ea typeface="+mn-lt"/>
                <a:cs typeface="+mn-lt"/>
              </a:rPr>
              <a:t>Słowik rdzawy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r>
              <a:rPr lang="pl-PL" sz="1800" dirty="0">
                <a:solidFill>
                  <a:srgbClr val="FFFFFF"/>
                </a:solidFill>
                <a:latin typeface="Century"/>
              </a:rPr>
              <a:t>Drzewo narodowe Chorwacji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FFFFFF"/>
                </a:solidFill>
                <a:latin typeface="Century"/>
                <a:ea typeface="+mn-lt"/>
                <a:cs typeface="+mn-lt"/>
              </a:rPr>
              <a:t>Dąb szypułkowy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r>
              <a:rPr lang="pl-PL" sz="1800" dirty="0">
                <a:solidFill>
                  <a:srgbClr val="FFFFFF"/>
                </a:solidFill>
                <a:latin typeface="Century"/>
              </a:rPr>
              <a:t>Kwiat narodowy Chorwacji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FFFFFF"/>
                </a:solidFill>
                <a:latin typeface="Century"/>
                <a:ea typeface="+mn-lt"/>
                <a:cs typeface="+mn-lt"/>
              </a:rPr>
              <a:t>Irys chorwacki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r>
              <a:rPr lang="pl-PL" sz="1800" dirty="0">
                <a:solidFill>
                  <a:srgbClr val="FFFFFF"/>
                </a:solidFill>
                <a:latin typeface="Century"/>
              </a:rPr>
              <a:t>Danie narodowe Chorwacji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pPr marL="0" indent="0">
              <a:buNone/>
            </a:pPr>
            <a:r>
              <a:rPr lang="pl-PL" sz="1800" b="1" dirty="0" err="1">
                <a:solidFill>
                  <a:srgbClr val="FFFFFF"/>
                </a:solidFill>
                <a:latin typeface="Century"/>
                <a:ea typeface="+mn-lt"/>
                <a:cs typeface="+mn-lt"/>
              </a:rPr>
              <a:t>Kulen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r>
              <a:rPr lang="pl-PL" sz="1800" dirty="0">
                <a:solidFill>
                  <a:srgbClr val="FFFFFF"/>
                </a:solidFill>
                <a:latin typeface="Century"/>
              </a:rPr>
              <a:t>Alkohol narodowy Chorwacji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FFFFFF"/>
                </a:solidFill>
                <a:latin typeface="Century"/>
                <a:ea typeface="+mn-lt"/>
                <a:cs typeface="+mn-lt"/>
              </a:rPr>
              <a:t>Rakija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r>
              <a:rPr lang="pl-PL" sz="1800" dirty="0">
                <a:solidFill>
                  <a:srgbClr val="FFFFFF"/>
                </a:solidFill>
                <a:latin typeface="Century"/>
              </a:rPr>
              <a:t>Sport narodowy Chorwacji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FFFFFF"/>
                </a:solidFill>
                <a:latin typeface="Century"/>
                <a:ea typeface="+mn-lt"/>
                <a:cs typeface="+mn-lt"/>
              </a:rPr>
              <a:t>Piłka nożna</a:t>
            </a:r>
            <a:endParaRPr lang="pl-PL" sz="1800">
              <a:solidFill>
                <a:srgbClr val="FFFFFF"/>
              </a:solidFill>
              <a:latin typeface="Century"/>
              <a:cs typeface="Calibri"/>
            </a:endParaRPr>
          </a:p>
          <a:p>
            <a:endParaRPr lang="pl-PL" sz="1600" dirty="0">
              <a:solidFill>
                <a:srgbClr val="FFFFFF"/>
              </a:solidFill>
              <a:latin typeface="Century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87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B3E6BA-1725-0724-C2E9-B9FBFA2E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9438"/>
            <a:ext cx="6894576" cy="1783080"/>
          </a:xfrm>
        </p:spPr>
        <p:txBody>
          <a:bodyPr anchor="b">
            <a:normAutofit fontScale="90000"/>
          </a:bodyPr>
          <a:lstStyle/>
          <a:p>
            <a:r>
              <a:rPr lang="pl-PL" sz="5600" b="1" dirty="0">
                <a:latin typeface="Century"/>
                <a:cs typeface="Calibri Light"/>
              </a:rPr>
              <a:t>Podział administracyjny Chorwacji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CFE33D-FF8E-82E1-67CA-BE55A87D9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dirty="0">
                <a:latin typeface="Century"/>
                <a:cs typeface="Calibri"/>
              </a:rPr>
              <a:t>Chorwacja podzielona jest na 20 żupani i jedno miasto wydzielone – Zagrzeb.</a:t>
            </a:r>
            <a:endParaRPr lang="pl-PL" sz="2000">
              <a:cs typeface="Calibri"/>
            </a:endParaRPr>
          </a:p>
          <a:p>
            <a:endParaRPr lang="pl-PL" sz="2000" dirty="0">
              <a:latin typeface="Century"/>
              <a:cs typeface="Calibri"/>
            </a:endParaRPr>
          </a:p>
          <a:p>
            <a:r>
              <a:rPr lang="pl-PL" sz="2000" dirty="0">
                <a:latin typeface="Century"/>
                <a:cs typeface="Calibri"/>
              </a:rPr>
              <a:t>Chorwacja dzieli się na 5 krain:</a:t>
            </a:r>
          </a:p>
          <a:p>
            <a:pPr marL="0" indent="0">
              <a:buNone/>
            </a:pPr>
            <a:r>
              <a:rPr lang="pl-PL" sz="2000" dirty="0">
                <a:latin typeface="Century"/>
                <a:cs typeface="Calibri"/>
              </a:rPr>
              <a:t>- </a:t>
            </a:r>
            <a:r>
              <a:rPr lang="pl-PL" sz="2000" dirty="0" err="1">
                <a:latin typeface="Century"/>
                <a:cs typeface="Calibri"/>
              </a:rPr>
              <a:t>Slavonia</a:t>
            </a:r>
            <a:endParaRPr lang="pl-PL" sz="2000">
              <a:latin typeface="Century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pl-PL" sz="2000" dirty="0">
                <a:latin typeface="Century"/>
                <a:cs typeface="Calibri"/>
              </a:rPr>
              <a:t>Chorwacja Północna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pl-PL" sz="2000" dirty="0">
                <a:latin typeface="Century"/>
                <a:cs typeface="Calibri"/>
              </a:rPr>
              <a:t>Istria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pl-PL" sz="2000" dirty="0">
                <a:latin typeface="Century"/>
                <a:cs typeface="Calibri"/>
              </a:rPr>
              <a:t>Kvarner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pl-PL" sz="2000" dirty="0">
                <a:latin typeface="Century"/>
                <a:cs typeface="Calibri"/>
              </a:rPr>
              <a:t>Dalmacja</a:t>
            </a:r>
          </a:p>
          <a:p>
            <a:pPr>
              <a:buFont typeface="Calibri" panose="020B0604020202020204" pitchFamily="34" charset="0"/>
              <a:buChar char="-"/>
            </a:pPr>
            <a:endParaRPr lang="pl-PL" sz="2000" dirty="0">
              <a:latin typeface="Century"/>
              <a:cs typeface="Calibri"/>
            </a:endParaRPr>
          </a:p>
          <a:p>
            <a:pPr marL="0" indent="0">
              <a:buNone/>
            </a:pPr>
            <a:r>
              <a:rPr lang="pl-PL" sz="2000" dirty="0">
                <a:cs typeface="Calibri"/>
              </a:rPr>
              <a:t>    </a:t>
            </a: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7E8F1D99-8C09-C94F-BD91-DCC98718E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16" b="5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5" name="Obraz 5" descr="Obraz zawierający mapa&#10;&#10;Opis wygenerowany automatycznie">
            <a:extLst>
              <a:ext uri="{FF2B5EF4-FFF2-40B4-BE49-F238E27FC236}">
                <a16:creationId xmlns:a16="http://schemas.microsoft.com/office/drawing/2014/main" id="{18FDF550-C3C1-6FD9-8D3B-AE227EB8E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7" r="-1" b="19901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189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7ABB99-D2FA-EC8A-A928-8D168532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l-PL" sz="5400" b="1" dirty="0" err="1">
                <a:latin typeface="Century"/>
                <a:cs typeface="Calibri Light"/>
              </a:rPr>
              <a:t>Slavonia</a:t>
            </a:r>
            <a:endParaRPr lang="pl-PL" sz="5400" b="1">
              <a:latin typeface="Century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947A04-1182-BA5F-EF70-02AF52669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68" y="2660904"/>
            <a:ext cx="5173057" cy="35478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sz="2000" dirty="0" err="1">
                <a:latin typeface="Century"/>
                <a:cs typeface="Calibri"/>
              </a:rPr>
              <a:t>Slavonia</a:t>
            </a:r>
            <a:r>
              <a:rPr lang="pl-PL" sz="2000" dirty="0">
                <a:latin typeface="Century"/>
                <a:cs typeface="Calibri"/>
              </a:rPr>
              <a:t> to fascynująca kraina zajmująca wschodnią część Chorwacji.</a:t>
            </a:r>
          </a:p>
          <a:p>
            <a:r>
              <a:rPr lang="pl-PL" sz="2000" dirty="0">
                <a:latin typeface="Century"/>
                <a:cs typeface="Calibri"/>
              </a:rPr>
              <a:t>Cechuje się cudownymi budowlami, pyszną kuchnią i aromatycznymi winami.</a:t>
            </a:r>
          </a:p>
          <a:p>
            <a:r>
              <a:rPr lang="pl-PL" sz="2000" dirty="0" err="1">
                <a:latin typeface="Century"/>
                <a:cs typeface="Calibri"/>
              </a:rPr>
              <a:t>Slavonię</a:t>
            </a:r>
            <a:r>
              <a:rPr lang="pl-PL" sz="2000" dirty="0">
                <a:latin typeface="Century"/>
                <a:cs typeface="Calibri"/>
              </a:rPr>
              <a:t> wyznaczają trzy wielkie rzeki: Drawa na północy, wzdłuż granicy z Węgrami, Sawa na południu wzdłuż granicy z Bośnią i Hercegowiną oraz Dunaj na wschodzie wzdłuż granicy z Serbią.</a:t>
            </a:r>
          </a:p>
          <a:p>
            <a:r>
              <a:rPr lang="pl-PL" sz="2000" dirty="0" err="1">
                <a:latin typeface="Century"/>
                <a:cs typeface="Calibri"/>
              </a:rPr>
              <a:t>Slavonia</a:t>
            </a:r>
            <a:r>
              <a:rPr lang="pl-PL" sz="2000" dirty="0">
                <a:latin typeface="Century"/>
                <a:cs typeface="Calibri"/>
              </a:rPr>
              <a:t> jest prawie płaska, szczególnie we wschodniej części.</a:t>
            </a: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1D0E3190-E5EA-8F48-DF38-E10969D3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245413"/>
            <a:ext cx="5458968" cy="43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7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5398C8-BB7C-ECDB-36C1-059A2521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l-PL" sz="5400" b="1" dirty="0">
                <a:latin typeface="Century"/>
                <a:cs typeface="Calibri Light"/>
              </a:rPr>
              <a:t>Istria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98581B-17B1-C8DA-A326-B7BB3F6EF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2200" dirty="0">
                <a:latin typeface="Century"/>
                <a:cs typeface="Calibri"/>
              </a:rPr>
              <a:t>Istria to trójkątny półwysep wcinający się w Morze Adriatyckie, leżący w pobliżu granicy ze Słowenią. Nazwa Istria pochodzi od </a:t>
            </a:r>
            <a:r>
              <a:rPr lang="pl-PL" sz="2200" dirty="0" err="1">
                <a:latin typeface="Century"/>
                <a:cs typeface="Calibri"/>
              </a:rPr>
              <a:t>Histriów</a:t>
            </a:r>
            <a:r>
              <a:rPr lang="pl-PL" sz="2200" dirty="0">
                <a:latin typeface="Century"/>
                <a:cs typeface="Calibri"/>
              </a:rPr>
              <a:t>, iliryjskiego plemienia zamieszkującego ten teren przed podbojem rzymskim. Istria jest znana ze znakomitej kuchni, uważanej za najlepszą w Chorwacji. Region ten słynie z białych i czarnych trufli. </a:t>
            </a:r>
            <a:endParaRPr lang="pl-PL">
              <a:cs typeface="Calibri" panose="020F0502020204030204"/>
            </a:endParaRP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93F5A500-5788-1255-C1D6-409EBD64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870109"/>
            <a:ext cx="5458968" cy="51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99DDB5-7AAB-579B-5EED-99453FBD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pl-PL" b="1" dirty="0">
                <a:latin typeface="Century"/>
                <a:cs typeface="Calibri Light"/>
              </a:rPr>
              <a:t>Chorwackie wyspy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E6F845-4859-889B-B7D8-12550CD8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000" dirty="0">
                <a:latin typeface="Century"/>
                <a:cs typeface="Calibri"/>
              </a:rPr>
              <a:t>Chorwacja posiada 1244 wyspy z czego 66 jest zamieszkanych.</a:t>
            </a:r>
          </a:p>
          <a:p>
            <a:r>
              <a:rPr lang="pl-PL" sz="2000" dirty="0">
                <a:latin typeface="Century"/>
                <a:cs typeface="Calibri"/>
              </a:rPr>
              <a:t>Największe z nich to: Krk, Cres, </a:t>
            </a:r>
            <a:r>
              <a:rPr lang="pl-PL" sz="2000" dirty="0" err="1">
                <a:latin typeface="Century"/>
              </a:rPr>
              <a:t>Brač</a:t>
            </a:r>
            <a:r>
              <a:rPr lang="pl-PL" sz="2000" dirty="0">
                <a:latin typeface="Century"/>
              </a:rPr>
              <a:t>, Hvar, Pag i </a:t>
            </a:r>
            <a:r>
              <a:rPr lang="pl-PL" sz="2000" dirty="0" err="1">
                <a:latin typeface="Century"/>
              </a:rPr>
              <a:t>Korčula</a:t>
            </a:r>
            <a:r>
              <a:rPr lang="pl-PL" sz="2000" dirty="0">
                <a:latin typeface="Century"/>
              </a:rPr>
              <a:t>.</a:t>
            </a:r>
            <a:endParaRPr lang="pl-PL" sz="2000" dirty="0">
              <a:latin typeface="Century"/>
              <a:cs typeface="Calibri"/>
            </a:endParaRPr>
          </a:p>
          <a:p>
            <a:endParaRPr lang="pl-PL" sz="2000" dirty="0">
              <a:cs typeface="Calibri"/>
            </a:endParaRPr>
          </a:p>
          <a:p>
            <a:endParaRPr lang="pl-PL" sz="2000" dirty="0">
              <a:ea typeface="+mn-lt"/>
              <a:cs typeface="+mn-lt"/>
            </a:endParaRPr>
          </a:p>
          <a:p>
            <a:endParaRPr lang="pl-PL" sz="20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C6FCB712-BAD6-B493-D5DC-A054BACE2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00594"/>
            <a:ext cx="6019331" cy="44535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501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47886F-DDE4-51C9-8FFA-8E6EEA10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pl-PL" b="1">
                <a:latin typeface="Century"/>
                <a:cs typeface="Calibri Light"/>
              </a:rPr>
              <a:t>Ukształtowanie powierzchni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95A5E8-C5D8-8408-231C-686C7A2A3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400">
                <a:latin typeface="Century"/>
                <a:cs typeface="Calibri"/>
              </a:rPr>
              <a:t>Południowa część Chorwacji jest górzysta, zajmują ją Góry Dynarskie, a północ nizinna, zajmuje ją Nizina Panońska. </a:t>
            </a:r>
          </a:p>
          <a:p>
            <a:r>
              <a:rPr lang="pl-PL" sz="2400">
                <a:latin typeface="Century"/>
                <a:cs typeface="Calibri"/>
              </a:rPr>
              <a:t>Chorwacja posiada także dostęp do Morza Adriatyckiego z unikatowym wybrzeżem, z ustawionymi podłużnie wyspami. Ten typ wybrzeża nosi nazwę </a:t>
            </a:r>
            <a:r>
              <a:rPr lang="pl-PL" sz="2400" b="1">
                <a:latin typeface="Century"/>
                <a:cs typeface="Calibri"/>
              </a:rPr>
              <a:t>dalmatyńskiego</a:t>
            </a:r>
            <a:r>
              <a:rPr lang="pl-PL" sz="2400">
                <a:latin typeface="Century"/>
                <a:cs typeface="Calibri"/>
              </a:rPr>
              <a:t> od chorwackiej krainy. 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2D94B2AE-58BD-9631-4EDA-7536F9F13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879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5" descr="Obraz zawierający woda, przyroda, zewnętrzne, skała&#10;&#10;Opis wygenerowany automatycznie">
            <a:extLst>
              <a:ext uri="{FF2B5EF4-FFF2-40B4-BE49-F238E27FC236}">
                <a16:creationId xmlns:a16="http://schemas.microsoft.com/office/drawing/2014/main" id="{E63D4AAA-18B8-4171-2EAD-74FB1820A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346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599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A3D759-BF8B-E657-97F7-958EB143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pl-PL" sz="5400" b="1" dirty="0">
                <a:latin typeface="Century"/>
                <a:cs typeface="Calibri Light"/>
              </a:rPr>
              <a:t>Klimat Chorwacji </a:t>
            </a:r>
            <a:endParaRPr lang="pl-PL" sz="5400" b="1">
              <a:latin typeface="Century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761854-F04B-042B-A831-DFD6ECEE4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2000" dirty="0">
                <a:latin typeface="Century"/>
                <a:cs typeface="Calibri"/>
              </a:rPr>
              <a:t>Chorwacja leży w strefie klimatu śródziemnomorskiego na wybrzeżu i umiarkowanego w głębi kraju. </a:t>
            </a:r>
          </a:p>
          <a:p>
            <a:r>
              <a:rPr lang="pl-PL" sz="2000" dirty="0">
                <a:latin typeface="Century"/>
                <a:cs typeface="Calibri"/>
              </a:rPr>
              <a:t>Średnia temperatura powietrza w styczniu wynosi od </a:t>
            </a:r>
            <a:r>
              <a:rPr lang="pl-PL" sz="2000" dirty="0">
                <a:latin typeface="Century"/>
                <a:ea typeface="+mn-lt"/>
                <a:cs typeface="+mn-lt"/>
              </a:rPr>
              <a:t>0°C w głębi kraju do 9°C w Dubrowniku.</a:t>
            </a:r>
          </a:p>
          <a:p>
            <a:r>
              <a:rPr lang="pl-PL" sz="2000" dirty="0">
                <a:latin typeface="Century"/>
                <a:ea typeface="+mn-lt"/>
                <a:cs typeface="+mn-lt"/>
              </a:rPr>
              <a:t>Średnia temperatura powietrza w lipcu wynosi od 24°C w głębi kraju i w Rijece do 27°C w Dubrowniku.</a:t>
            </a:r>
          </a:p>
          <a:p>
            <a:r>
              <a:rPr lang="pl-PL" sz="2000" dirty="0">
                <a:latin typeface="Century"/>
                <a:cs typeface="Calibri"/>
              </a:rPr>
              <a:t>Roczna suma opadów wynosi od 700 mm na wybrzeżu do 3000 mm w górach.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CAF105A-7F02-5B77-4E2B-413EA2CB9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80407"/>
            <a:ext cx="5458968" cy="40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4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1560</Words>
  <Application>Microsoft Office PowerPoint</Application>
  <PresentationFormat>Panoramiczny</PresentationFormat>
  <Paragraphs>121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Przyroda i geografia  Republiki Chorwacji</vt:lpstr>
      <vt:lpstr>Chorwacja jako państwo</vt:lpstr>
      <vt:lpstr>Symbole Chorwacji </vt:lpstr>
      <vt:lpstr>Podział administracyjny Chorwacji</vt:lpstr>
      <vt:lpstr>Slavonia</vt:lpstr>
      <vt:lpstr>Istria</vt:lpstr>
      <vt:lpstr>Chorwackie wyspy</vt:lpstr>
      <vt:lpstr>Ukształtowanie powierzchni</vt:lpstr>
      <vt:lpstr>Klimat Chorwacji </vt:lpstr>
      <vt:lpstr>Wody powierzchniowe Chorwacji </vt:lpstr>
      <vt:lpstr>Wody Chorwacji – rzeki, jeziora i morze</vt:lpstr>
      <vt:lpstr>Fauna i flora morska </vt:lpstr>
      <vt:lpstr>Roślinność Chorwacji </vt:lpstr>
      <vt:lpstr>Parki Narodowe Chorwacji</vt:lpstr>
      <vt:lpstr>Park Narodowy Wysp Briońskich</vt:lpstr>
      <vt:lpstr>Park Narodowy Kornati </vt:lpstr>
      <vt:lpstr>Park Narodowy Krka</vt:lpstr>
      <vt:lpstr>Park Narodowy Mljet</vt:lpstr>
      <vt:lpstr>Park Narodowy Paklenica</vt:lpstr>
      <vt:lpstr>Park Narodowy Jezior Plitwickich</vt:lpstr>
      <vt:lpstr>Park Narodowy Risnjak</vt:lpstr>
      <vt:lpstr>Park Narodowy Welebitu Północnego</vt:lpstr>
      <vt:lpstr>T U R Y S T Y K A</vt:lpstr>
      <vt:lpstr>Zabytki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Renata</dc:creator>
  <cp:lastModifiedBy>Szymon Rygiel</cp:lastModifiedBy>
  <cp:revision>1720</cp:revision>
  <dcterms:created xsi:type="dcterms:W3CDTF">2023-02-26T16:48:18Z</dcterms:created>
  <dcterms:modified xsi:type="dcterms:W3CDTF">2023-04-13T17:38:21Z</dcterms:modified>
</cp:coreProperties>
</file>